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sldIdLst>
    <p:sldId id="256" r:id="rId2"/>
    <p:sldId id="341" r:id="rId3"/>
    <p:sldId id="345" r:id="rId4"/>
    <p:sldId id="259" r:id="rId5"/>
    <p:sldId id="287" r:id="rId6"/>
    <p:sldId id="284" r:id="rId7"/>
    <p:sldId id="273" r:id="rId8"/>
    <p:sldId id="272" r:id="rId9"/>
    <p:sldId id="289" r:id="rId10"/>
    <p:sldId id="267" r:id="rId11"/>
    <p:sldId id="288" r:id="rId12"/>
    <p:sldId id="296" r:id="rId13"/>
    <p:sldId id="299" r:id="rId14"/>
    <p:sldId id="276" r:id="rId15"/>
    <p:sldId id="278" r:id="rId16"/>
    <p:sldId id="279" r:id="rId17"/>
    <p:sldId id="260" r:id="rId18"/>
    <p:sldId id="297" r:id="rId19"/>
    <p:sldId id="262" r:id="rId20"/>
    <p:sldId id="295" r:id="rId21"/>
    <p:sldId id="298" r:id="rId22"/>
    <p:sldId id="350" r:id="rId23"/>
    <p:sldId id="304" r:id="rId24"/>
    <p:sldId id="305" r:id="rId25"/>
    <p:sldId id="293" r:id="rId26"/>
    <p:sldId id="286" r:id="rId27"/>
    <p:sldId id="269" r:id="rId28"/>
    <p:sldId id="317" r:id="rId29"/>
    <p:sldId id="303" r:id="rId30"/>
    <p:sldId id="300" r:id="rId31"/>
    <p:sldId id="347" r:id="rId32"/>
    <p:sldId id="257" r:id="rId33"/>
    <p:sldId id="292" r:id="rId34"/>
    <p:sldId id="263" r:id="rId35"/>
    <p:sldId id="348" r:id="rId36"/>
    <p:sldId id="310" r:id="rId37"/>
    <p:sldId id="311" r:id="rId38"/>
    <p:sldId id="312" r:id="rId39"/>
    <p:sldId id="313" r:id="rId40"/>
    <p:sldId id="281" r:id="rId41"/>
    <p:sldId id="282" r:id="rId42"/>
    <p:sldId id="264" r:id="rId43"/>
    <p:sldId id="265" r:id="rId44"/>
    <p:sldId id="306" r:id="rId45"/>
    <p:sldId id="285" r:id="rId46"/>
    <p:sldId id="351" r:id="rId47"/>
    <p:sldId id="323" r:id="rId48"/>
    <p:sldId id="315" r:id="rId49"/>
    <p:sldId id="316" r:id="rId50"/>
    <p:sldId id="280" r:id="rId51"/>
    <p:sldId id="349" r:id="rId52"/>
    <p:sldId id="320" r:id="rId53"/>
    <p:sldId id="314" r:id="rId54"/>
    <p:sldId id="275" r:id="rId55"/>
    <p:sldId id="270" r:id="rId56"/>
    <p:sldId id="271" r:id="rId57"/>
    <p:sldId id="308" r:id="rId58"/>
    <p:sldId id="309" r:id="rId59"/>
    <p:sldId id="268" r:id="rId60"/>
    <p:sldId id="318" r:id="rId61"/>
    <p:sldId id="319" r:id="rId62"/>
    <p:sldId id="294" r:id="rId63"/>
    <p:sldId id="326" r:id="rId64"/>
    <p:sldId id="328" r:id="rId65"/>
    <p:sldId id="330" r:id="rId66"/>
    <p:sldId id="329" r:id="rId67"/>
    <p:sldId id="331" r:id="rId68"/>
    <p:sldId id="344" r:id="rId69"/>
    <p:sldId id="333" r:id="rId70"/>
    <p:sldId id="266" r:id="rId71"/>
    <p:sldId id="334" r:id="rId72"/>
    <p:sldId id="335" r:id="rId73"/>
    <p:sldId id="324" r:id="rId74"/>
    <p:sldId id="277" r:id="rId75"/>
    <p:sldId id="325" r:id="rId76"/>
    <p:sldId id="336" r:id="rId77"/>
    <p:sldId id="337" r:id="rId78"/>
    <p:sldId id="338" r:id="rId79"/>
    <p:sldId id="352" r:id="rId8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87" autoAdjust="0"/>
    <p:restoredTop sz="94713" autoAdjust="0"/>
  </p:normalViewPr>
  <p:slideViewPr>
    <p:cSldViewPr>
      <p:cViewPr varScale="1">
        <p:scale>
          <a:sx n="116" d="100"/>
          <a:sy n="116" d="100"/>
        </p:scale>
        <p:origin x="-2364" y="-114"/>
      </p:cViewPr>
      <p:guideLst>
        <p:guide orient="horz" pos="2160"/>
        <p:guide pos="2880"/>
      </p:guideLst>
    </p:cSldViewPr>
  </p:slideViewPr>
  <p:outlineViewPr>
    <p:cViewPr>
      <p:scale>
        <a:sx n="33" d="100"/>
        <a:sy n="33" d="100"/>
      </p:scale>
      <p:origin x="0" y="44364"/>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8602BB95-E897-4BA1-B0FA-2552699708A5}" type="datetimeFigureOut">
              <a:rPr lang="el-GR" smtClean="0"/>
              <a:pPr/>
              <a:t>8/1/2026</a:t>
            </a:fld>
            <a:endParaRPr lang="el-GR"/>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l-G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4FFD4697-E29A-4EFF-ACA8-CDDD2CC4C8AE}"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602BB95-E897-4BA1-B0FA-2552699708A5}" type="datetimeFigureOut">
              <a:rPr lang="el-GR" smtClean="0"/>
              <a:pPr/>
              <a:t>8/1/2026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FFD4697-E29A-4EFF-ACA8-CDDD2CC4C8AE}"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602BB95-E897-4BA1-B0FA-2552699708A5}" type="datetimeFigureOut">
              <a:rPr lang="el-GR" smtClean="0"/>
              <a:pPr/>
              <a:t>8/1/2026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FFD4697-E29A-4EFF-ACA8-CDDD2CC4C8AE}"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8602BB95-E897-4BA1-B0FA-2552699708A5}" type="datetimeFigureOut">
              <a:rPr lang="el-GR" smtClean="0"/>
              <a:pPr/>
              <a:t>8/1/2026</a:t>
            </a:fld>
            <a:endParaRPr lang="el-GR"/>
          </a:p>
        </p:txBody>
      </p:sp>
      <p:sp>
        <p:nvSpPr>
          <p:cNvPr id="9" name="Slide Number Placeholder 8"/>
          <p:cNvSpPr>
            <a:spLocks noGrp="1"/>
          </p:cNvSpPr>
          <p:nvPr>
            <p:ph type="sldNum" sz="quarter" idx="15"/>
          </p:nvPr>
        </p:nvSpPr>
        <p:spPr/>
        <p:txBody>
          <a:bodyPr rtlCol="0"/>
          <a:lstStyle/>
          <a:p>
            <a:fld id="{4FFD4697-E29A-4EFF-ACA8-CDDD2CC4C8AE}" type="slidenum">
              <a:rPr lang="el-GR" smtClean="0"/>
              <a:pPr/>
              <a:t>‹#›</a:t>
            </a:fld>
            <a:endParaRPr lang="el-GR"/>
          </a:p>
        </p:txBody>
      </p:sp>
      <p:sp>
        <p:nvSpPr>
          <p:cNvPr id="10" name="Footer Placeholder 9"/>
          <p:cNvSpPr>
            <a:spLocks noGrp="1"/>
          </p:cNvSpPr>
          <p:nvPr>
            <p:ph type="ftr" sz="quarter" idx="16"/>
          </p:nvPr>
        </p:nvSpPr>
        <p:spPr/>
        <p:txBody>
          <a:bodyPr rtlCol="0"/>
          <a:lstStyle/>
          <a:p>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8602BB95-E897-4BA1-B0FA-2552699708A5}" type="datetimeFigureOut">
              <a:rPr lang="el-GR" smtClean="0"/>
              <a:pPr/>
              <a:t>8/1/2026</a:t>
            </a:fld>
            <a:endParaRPr lang="el-GR"/>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l-G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4FFD4697-E29A-4EFF-ACA8-CDDD2CC4C8AE}"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8602BB95-E897-4BA1-B0FA-2552699708A5}" type="datetimeFigureOut">
              <a:rPr lang="el-GR" smtClean="0"/>
              <a:pPr/>
              <a:t>8/1/2026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FFD4697-E29A-4EFF-ACA8-CDDD2CC4C8AE}" type="slidenum">
              <a:rPr lang="el-GR" smtClean="0"/>
              <a:pPr/>
              <a:t>‹#›</a:t>
            </a:fld>
            <a:endParaRPr lang="el-GR"/>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8602BB95-E897-4BA1-B0FA-2552699708A5}" type="datetimeFigureOut">
              <a:rPr lang="el-GR" smtClean="0"/>
              <a:pPr/>
              <a:t>8/1/2026</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4FFD4697-E29A-4EFF-ACA8-CDDD2CC4C8AE}" type="slidenum">
              <a:rPr lang="el-GR" smtClean="0"/>
              <a:pPr/>
              <a:t>‹#›</a:t>
            </a:fld>
            <a:endParaRPr lang="el-GR"/>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8602BB95-E897-4BA1-B0FA-2552699708A5}" type="datetimeFigureOut">
              <a:rPr lang="el-GR" smtClean="0"/>
              <a:pPr/>
              <a:t>8/1/2026</a:t>
            </a:fld>
            <a:endParaRPr lang="el-GR"/>
          </a:p>
        </p:txBody>
      </p:sp>
      <p:sp>
        <p:nvSpPr>
          <p:cNvPr id="7" name="Slide Number Placeholder 6"/>
          <p:cNvSpPr>
            <a:spLocks noGrp="1"/>
          </p:cNvSpPr>
          <p:nvPr>
            <p:ph type="sldNum" sz="quarter" idx="11"/>
          </p:nvPr>
        </p:nvSpPr>
        <p:spPr/>
        <p:txBody>
          <a:bodyPr rtlCol="0"/>
          <a:lstStyle/>
          <a:p>
            <a:fld id="{4FFD4697-E29A-4EFF-ACA8-CDDD2CC4C8AE}" type="slidenum">
              <a:rPr lang="el-GR" smtClean="0"/>
              <a:pPr/>
              <a:t>‹#›</a:t>
            </a:fld>
            <a:endParaRPr lang="el-GR"/>
          </a:p>
        </p:txBody>
      </p:sp>
      <p:sp>
        <p:nvSpPr>
          <p:cNvPr id="8" name="Footer Placeholder 7"/>
          <p:cNvSpPr>
            <a:spLocks noGrp="1"/>
          </p:cNvSpPr>
          <p:nvPr>
            <p:ph type="ftr" sz="quarter" idx="12"/>
          </p:nvPr>
        </p:nvSpPr>
        <p:spPr/>
        <p:txBody>
          <a:bodyPr rtlCol="0"/>
          <a:lstStyle/>
          <a:p>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02BB95-E897-4BA1-B0FA-2552699708A5}" type="datetimeFigureOut">
              <a:rPr lang="el-GR" smtClean="0"/>
              <a:pPr/>
              <a:t>8/1/2026</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4FFD4697-E29A-4EFF-ACA8-CDDD2CC4C8AE}"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8602BB95-E897-4BA1-B0FA-2552699708A5}" type="datetimeFigureOut">
              <a:rPr lang="el-GR" smtClean="0"/>
              <a:pPr/>
              <a:t>8/1/2026</a:t>
            </a:fld>
            <a:endParaRPr lang="el-GR"/>
          </a:p>
        </p:txBody>
      </p:sp>
      <p:sp>
        <p:nvSpPr>
          <p:cNvPr id="22" name="Slide Number Placeholder 21"/>
          <p:cNvSpPr>
            <a:spLocks noGrp="1"/>
          </p:cNvSpPr>
          <p:nvPr>
            <p:ph type="sldNum" sz="quarter" idx="15"/>
          </p:nvPr>
        </p:nvSpPr>
        <p:spPr/>
        <p:txBody>
          <a:bodyPr rtlCol="0"/>
          <a:lstStyle/>
          <a:p>
            <a:fld id="{4FFD4697-E29A-4EFF-ACA8-CDDD2CC4C8AE}" type="slidenum">
              <a:rPr lang="el-GR" smtClean="0"/>
              <a:pPr/>
              <a:t>‹#›</a:t>
            </a:fld>
            <a:endParaRPr lang="el-GR"/>
          </a:p>
        </p:txBody>
      </p:sp>
      <p:sp>
        <p:nvSpPr>
          <p:cNvPr id="23" name="Footer Placeholder 22"/>
          <p:cNvSpPr>
            <a:spLocks noGrp="1"/>
          </p:cNvSpPr>
          <p:nvPr>
            <p:ph type="ftr" sz="quarter" idx="16"/>
          </p:nvPr>
        </p:nvSpPr>
        <p:spPr/>
        <p:txBody>
          <a:bodyPr rtlCol="0"/>
          <a:lstStyle/>
          <a:p>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8602BB95-E897-4BA1-B0FA-2552699708A5}" type="datetimeFigureOut">
              <a:rPr lang="el-GR" smtClean="0"/>
              <a:pPr/>
              <a:t>8/1/2026</a:t>
            </a:fld>
            <a:endParaRPr lang="el-GR"/>
          </a:p>
        </p:txBody>
      </p:sp>
      <p:sp>
        <p:nvSpPr>
          <p:cNvPr id="18" name="Slide Number Placeholder 17"/>
          <p:cNvSpPr>
            <a:spLocks noGrp="1"/>
          </p:cNvSpPr>
          <p:nvPr>
            <p:ph type="sldNum" sz="quarter" idx="11"/>
          </p:nvPr>
        </p:nvSpPr>
        <p:spPr/>
        <p:txBody>
          <a:bodyPr rtlCol="0"/>
          <a:lstStyle/>
          <a:p>
            <a:fld id="{4FFD4697-E29A-4EFF-ACA8-CDDD2CC4C8AE}" type="slidenum">
              <a:rPr lang="el-GR" smtClean="0"/>
              <a:pPr/>
              <a:t>‹#›</a:t>
            </a:fld>
            <a:endParaRPr lang="el-GR"/>
          </a:p>
        </p:txBody>
      </p:sp>
      <p:sp>
        <p:nvSpPr>
          <p:cNvPr id="21" name="Footer Placeholder 20"/>
          <p:cNvSpPr>
            <a:spLocks noGrp="1"/>
          </p:cNvSpPr>
          <p:nvPr>
            <p:ph type="ftr" sz="quarter" idx="12"/>
          </p:nvPr>
        </p:nvSpPr>
        <p:spPr/>
        <p:txBody>
          <a:bodyPr rtlCol="0"/>
          <a:lstStyle/>
          <a:p>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8602BB95-E897-4BA1-B0FA-2552699708A5}" type="datetimeFigureOut">
              <a:rPr lang="el-GR" smtClean="0"/>
              <a:pPr/>
              <a:t>8/1/2026</a:t>
            </a:fld>
            <a:endParaRPr lang="el-G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l-G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4FFD4697-E29A-4EFF-ACA8-CDDD2CC4C8AE}"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normAutofit/>
          </a:bodyPr>
          <a:lstStyle/>
          <a:p>
            <a:r>
              <a:rPr lang="en-US" b="1" dirty="0" smtClean="0"/>
              <a:t>2026 : Global Markets  </a:t>
            </a:r>
            <a:br>
              <a:rPr lang="en-US" b="1" dirty="0" smtClean="0"/>
            </a:br>
            <a:r>
              <a:rPr lang="en-US" b="1" dirty="0" smtClean="0"/>
              <a:t> </a:t>
            </a:r>
            <a:r>
              <a:rPr lang="en-US" sz="4000" b="1" dirty="0" smtClean="0"/>
              <a:t>opportunities and asymmetric threats</a:t>
            </a:r>
            <a:endParaRPr lang="el-GR" sz="4000" b="1" dirty="0"/>
          </a:p>
        </p:txBody>
      </p:sp>
      <p:sp>
        <p:nvSpPr>
          <p:cNvPr id="3" name="2 - Υπότιτλος"/>
          <p:cNvSpPr>
            <a:spLocks noGrp="1"/>
          </p:cNvSpPr>
          <p:nvPr>
            <p:ph type="subTitle" idx="1"/>
          </p:nvPr>
        </p:nvSpPr>
        <p:spPr/>
        <p:txBody>
          <a:bodyPr>
            <a:normAutofit/>
          </a:bodyPr>
          <a:lstStyle/>
          <a:p>
            <a:pPr algn="r"/>
            <a:r>
              <a:rPr lang="en-US" sz="3200" b="1" dirty="0" smtClean="0">
                <a:solidFill>
                  <a:srgbClr val="FFC000"/>
                </a:solidFill>
              </a:rPr>
              <a:t>Solidus Securities</a:t>
            </a:r>
          </a:p>
          <a:p>
            <a:pPr algn="r"/>
            <a:r>
              <a:rPr lang="en-US" sz="1400" b="1" dirty="0" smtClean="0"/>
              <a:t>Dr. P. </a:t>
            </a:r>
            <a:r>
              <a:rPr lang="en-US" sz="1400" b="1" dirty="0" err="1" smtClean="0"/>
              <a:t>Dantis</a:t>
            </a:r>
            <a:r>
              <a:rPr lang="en-US" sz="1400" b="1" dirty="0" smtClean="0"/>
              <a:t>, </a:t>
            </a:r>
          </a:p>
          <a:p>
            <a:pPr algn="r"/>
            <a:r>
              <a:rPr lang="en-US" sz="1400" b="1" dirty="0" smtClean="0"/>
              <a:t>Director of Analysis  </a:t>
            </a:r>
          </a:p>
          <a:p>
            <a:endParaRPr lang="el-G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sz="3600" b="1" dirty="0" smtClean="0"/>
              <a:t>Governments borrow at different costs </a:t>
            </a:r>
            <a:endParaRPr lang="el-GR" sz="3600" b="1" dirty="0"/>
          </a:p>
        </p:txBody>
      </p:sp>
      <p:sp>
        <p:nvSpPr>
          <p:cNvPr id="3" name="2 - Θέση περιεχομένου"/>
          <p:cNvSpPr>
            <a:spLocks noGrp="1"/>
          </p:cNvSpPr>
          <p:nvPr>
            <p:ph sz="quarter" idx="1"/>
          </p:nvPr>
        </p:nvSpPr>
        <p:spPr/>
        <p:txBody>
          <a:bodyPr>
            <a:normAutofit fontScale="40000" lnSpcReduction="20000"/>
          </a:bodyPr>
          <a:lstStyle/>
          <a:p>
            <a:pPr marL="514350" indent="-514350"/>
            <a:r>
              <a:rPr lang="en-US" sz="2900" dirty="0" smtClean="0">
                <a:latin typeface="Arial" pitchFamily="34" charset="0"/>
                <a:cs typeface="Arial" pitchFamily="34" charset="0"/>
              </a:rPr>
              <a:t>The Euro was a gift to high-yield members. Prior to introducing the Euro, Germany paid much lower interest rates on its public debt than Italy or Spain. When the Euro came into being in 1999, Italy benefited so much from the lower borrowing costs that it could have given up its entire value-added tax (Sinn, 2025). </a:t>
            </a:r>
          </a:p>
          <a:p>
            <a:pPr marL="514350" indent="-514350"/>
            <a:r>
              <a:rPr lang="en-US" sz="2900" dirty="0" smtClean="0">
                <a:latin typeface="Arial" pitchFamily="34" charset="0"/>
                <a:cs typeface="Arial" pitchFamily="34" charset="0"/>
              </a:rPr>
              <a:t>The Euro crisis never ended. Notice how interest rates for the Euro member states never converged again. Germany pays 2.7 percent today, France and Italy 3.5 percent.</a:t>
            </a:r>
          </a:p>
          <a:p>
            <a:pPr marL="514350" indent="-514350"/>
            <a:r>
              <a:rPr lang="en-US" sz="2900" dirty="0" smtClean="0">
                <a:latin typeface="Arial" pitchFamily="34" charset="0"/>
                <a:cs typeface="Arial" pitchFamily="34" charset="0"/>
              </a:rPr>
              <a:t>France now pays more than Greece or Spain. Recent turmoil in French politics and the huge fiscal gap (5.7 percent compared to Greece's +0.6 and Spain's -2.8) leave a mark.</a:t>
            </a:r>
          </a:p>
          <a:p>
            <a:pPr marL="514350" indent="-514350"/>
            <a:r>
              <a:rPr lang="en-US" sz="2900" dirty="0" smtClean="0">
                <a:latin typeface="Arial" pitchFamily="34" charset="0"/>
                <a:cs typeface="Arial" pitchFamily="34" charset="0"/>
              </a:rPr>
              <a:t>The US government must pay more for borrowing money than any Euro member state. Markets aren't all too optimistic about the value of the Dollar going forward.</a:t>
            </a:r>
          </a:p>
          <a:p>
            <a:pPr fontAlgn="base"/>
            <a:r>
              <a:rPr lang="en-US" sz="2900" dirty="0" smtClean="0">
                <a:latin typeface="Arial" pitchFamily="34" charset="0"/>
                <a:cs typeface="Arial" pitchFamily="34" charset="0"/>
              </a:rPr>
              <a:t>     Switzerland has the lowest borrowing costs.   </a:t>
            </a:r>
          </a:p>
          <a:p>
            <a:pPr fontAlgn="base"/>
            <a:r>
              <a:rPr lang="en-US" sz="2900" dirty="0" smtClean="0">
                <a:latin typeface="Arial" pitchFamily="34" charset="0"/>
                <a:cs typeface="Arial" pitchFamily="34" charset="0"/>
              </a:rPr>
              <a:t>     Japan is now on a totally different trajectory</a:t>
            </a:r>
            <a:r>
              <a:rPr lang="en-US" sz="2900" dirty="0" smtClean="0"/>
              <a:t>.</a:t>
            </a:r>
            <a:endParaRPr lang="el-GR" sz="2900" dirty="0" smtClean="0"/>
          </a:p>
          <a:p>
            <a:pPr marL="514350" indent="-514350">
              <a:buNone/>
            </a:pPr>
            <a:r>
              <a:rPr lang="en-US" dirty="0" smtClean="0"/>
              <a:t/>
            </a:r>
            <a:br>
              <a:rPr lang="en-US" dirty="0" smtClean="0"/>
            </a:br>
            <a:endParaRPr lang="el-GR" dirty="0"/>
          </a:p>
        </p:txBody>
      </p:sp>
      <p:pic>
        <p:nvPicPr>
          <p:cNvPr id="5" name="ember1367" descr="chart, histogram"/>
          <p:cNvPicPr>
            <a:picLocks noGrp="1"/>
          </p:cNvPicPr>
          <p:nvPr>
            <p:ph sz="quarter" idx="2"/>
          </p:nvPr>
        </p:nvPicPr>
        <p:blipFill>
          <a:blip r:embed="rId2" cstate="print"/>
          <a:stretch>
            <a:fillRect/>
          </a:stretch>
        </p:blipFill>
        <p:spPr bwMode="auto">
          <a:xfrm>
            <a:off x="4270375" y="1285860"/>
            <a:ext cx="3657600" cy="4714908"/>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9" descr="graphical user interface, application"/>
          <p:cNvPicPr/>
          <p:nvPr/>
        </p:nvPicPr>
        <p:blipFill>
          <a:blip r:embed="rId2" cstate="print"/>
          <a:srcRect/>
          <a:stretch>
            <a:fillRect/>
          </a:stretch>
        </p:blipFill>
        <p:spPr bwMode="auto">
          <a:xfrm>
            <a:off x="899592" y="260648"/>
            <a:ext cx="7632848" cy="6264696"/>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dirty="0" smtClean="0"/>
              <a:t>No </a:t>
            </a:r>
            <a:r>
              <a:rPr lang="en-US" dirty="0" err="1" smtClean="0"/>
              <a:t>surpise</a:t>
            </a:r>
            <a:r>
              <a:rPr lang="en-US" dirty="0" smtClean="0"/>
              <a:t> , the US debt is out of control…</a:t>
            </a:r>
            <a:endParaRPr lang="el-GR" dirty="0"/>
          </a:p>
        </p:txBody>
      </p:sp>
      <p:pic>
        <p:nvPicPr>
          <p:cNvPr id="4" name="ember5041" descr="chart, line chart"/>
          <p:cNvPicPr>
            <a:picLocks noGrp="1"/>
          </p:cNvPicPr>
          <p:nvPr>
            <p:ph sz="quarter" idx="1"/>
          </p:nvPr>
        </p:nvPicPr>
        <p:blipFill>
          <a:blip r:embed="rId2" cstate="print"/>
          <a:srcRect/>
          <a:stretch>
            <a:fillRect/>
          </a:stretch>
        </p:blipFill>
        <p:spPr bwMode="auto">
          <a:xfrm>
            <a:off x="323528" y="1600200"/>
            <a:ext cx="8280920" cy="4781128"/>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sz="3600" dirty="0" smtClean="0"/>
              <a:t>The biggest problem is Private sector Debt</a:t>
            </a:r>
            <a:endParaRPr lang="el-GR" sz="3600" dirty="0"/>
          </a:p>
        </p:txBody>
      </p:sp>
      <p:pic>
        <p:nvPicPr>
          <p:cNvPr id="3" name="ember5875" descr="chart, bar chart"/>
          <p:cNvPicPr/>
          <p:nvPr/>
        </p:nvPicPr>
        <p:blipFill>
          <a:blip r:embed="rId2" cstate="print"/>
          <a:srcRect/>
          <a:stretch>
            <a:fillRect/>
          </a:stretch>
        </p:blipFill>
        <p:spPr bwMode="auto">
          <a:xfrm>
            <a:off x="500034" y="1500174"/>
            <a:ext cx="8064896" cy="4933032"/>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Private debt is peaking…</a:t>
            </a:r>
            <a:endParaRPr lang="el-GR" dirty="0"/>
          </a:p>
        </p:txBody>
      </p:sp>
      <p:sp>
        <p:nvSpPr>
          <p:cNvPr id="3" name="2 - Θέση περιεχομένου"/>
          <p:cNvSpPr>
            <a:spLocks noGrp="1"/>
          </p:cNvSpPr>
          <p:nvPr>
            <p:ph sz="quarter" idx="1"/>
          </p:nvPr>
        </p:nvSpPr>
        <p:spPr>
          <a:xfrm>
            <a:off x="457200" y="1600200"/>
            <a:ext cx="4038600" cy="4925144"/>
          </a:xfrm>
        </p:spPr>
        <p:txBody>
          <a:bodyPr>
            <a:normAutofit fontScale="62500" lnSpcReduction="20000"/>
          </a:bodyPr>
          <a:lstStyle/>
          <a:p>
            <a:pPr>
              <a:buFont typeface="Wingdings" pitchFamily="2" charset="2"/>
              <a:buChar char="ü"/>
            </a:pPr>
            <a:r>
              <a:rPr lang="en-US" dirty="0" smtClean="0"/>
              <a:t>170% of GDP. That's where US private debt peaked before the 2008 crash.</a:t>
            </a:r>
          </a:p>
          <a:p>
            <a:pPr>
              <a:buFont typeface="Wingdings" pitchFamily="2" charset="2"/>
              <a:buChar char="ü"/>
            </a:pPr>
            <a:r>
              <a:rPr lang="en-US" dirty="0" smtClean="0"/>
              <a:t>Neoclassical economists missed it entirely. Why? They believe banks just move money from savers to borrowers. Wrong.</a:t>
            </a:r>
          </a:p>
          <a:p>
            <a:pPr>
              <a:buFont typeface="Wingdings" pitchFamily="2" charset="2"/>
              <a:buChar char="ü"/>
            </a:pPr>
            <a:r>
              <a:rPr lang="en-US" dirty="0" smtClean="0"/>
              <a:t>Banks create money when they lend. Credit is aggregate demand. Credit drives the economy.</a:t>
            </a:r>
          </a:p>
          <a:p>
            <a:pPr>
              <a:buFont typeface="Wingdings" pitchFamily="2" charset="2"/>
              <a:buChar char="ü"/>
            </a:pPr>
            <a:r>
              <a:rPr lang="en-US" dirty="0" smtClean="0"/>
              <a:t>-0.93 correlation between credit growth and unemployment. Scientists would be disappointed by that number. Economists would kill for it.</a:t>
            </a:r>
            <a:br>
              <a:rPr lang="en-US" dirty="0" smtClean="0"/>
            </a:br>
            <a:endParaRPr lang="en-US" dirty="0" smtClean="0"/>
          </a:p>
          <a:p>
            <a:pPr>
              <a:buFont typeface="Wingdings" pitchFamily="2" charset="2"/>
              <a:buChar char="ü"/>
            </a:pPr>
            <a:r>
              <a:rPr lang="en-US" dirty="0" smtClean="0"/>
              <a:t>Yet mainstream economists published papers confusing debt stocks with credit flows. They literally didn't know what credit was.</a:t>
            </a:r>
            <a:br>
              <a:rPr lang="en-US" dirty="0" smtClean="0"/>
            </a:br>
            <a:r>
              <a:rPr lang="en-US" dirty="0" smtClean="0"/>
              <a:t/>
            </a:r>
            <a:br>
              <a:rPr lang="en-US" dirty="0" smtClean="0"/>
            </a:br>
            <a:r>
              <a:rPr lang="en-US" b="1" dirty="0" smtClean="0"/>
              <a:t>The next crisis is building. Private debt is the bomb. Government debt? That's not the problem</a:t>
            </a:r>
            <a:r>
              <a:rPr lang="en-US" dirty="0" smtClean="0"/>
              <a:t>.</a:t>
            </a:r>
            <a:br>
              <a:rPr lang="en-US" dirty="0" smtClean="0"/>
            </a:br>
            <a:endParaRPr lang="el-GR" dirty="0"/>
          </a:p>
        </p:txBody>
      </p:sp>
      <p:pic>
        <p:nvPicPr>
          <p:cNvPr id="5" name="ember238" descr="No alternative text description for this image"/>
          <p:cNvPicPr>
            <a:picLocks noGrp="1"/>
          </p:cNvPicPr>
          <p:nvPr>
            <p:ph sz="quarter" idx="2"/>
          </p:nvPr>
        </p:nvPicPr>
        <p:blipFill>
          <a:blip r:embed="rId2" cstate="print"/>
          <a:stretch>
            <a:fillRect/>
          </a:stretch>
        </p:blipFill>
        <p:spPr bwMode="auto">
          <a:xfrm>
            <a:off x="4499991" y="2057400"/>
            <a:ext cx="3427983" cy="36576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sz="3600" b="1" dirty="0" smtClean="0"/>
              <a:t>Commodity Inflation Breadth</a:t>
            </a:r>
            <a:endParaRPr lang="el-GR" sz="3600" b="1" dirty="0"/>
          </a:p>
        </p:txBody>
      </p:sp>
      <p:sp>
        <p:nvSpPr>
          <p:cNvPr id="3" name="2 - Θέση περιεχομένου"/>
          <p:cNvSpPr>
            <a:spLocks noGrp="1"/>
          </p:cNvSpPr>
          <p:nvPr>
            <p:ph sz="quarter" idx="1"/>
          </p:nvPr>
        </p:nvSpPr>
        <p:spPr/>
        <p:txBody>
          <a:bodyPr>
            <a:normAutofit fontScale="92500"/>
          </a:bodyPr>
          <a:lstStyle/>
          <a:p>
            <a:r>
              <a:rPr lang="en-US" dirty="0" smtClean="0"/>
              <a:t>Commodity Inflation Breadth Is Stabilizing </a:t>
            </a:r>
          </a:p>
          <a:p>
            <a:r>
              <a:rPr lang="en-US" dirty="0" smtClean="0"/>
              <a:t>while commodity prices aren’t surging, the breadth of commodities showing year-over-year gains has been quietly firming. Historically, that tends to happen at inflection points in the global cycle, not at the peak of inflation.</a:t>
            </a:r>
            <a:br>
              <a:rPr lang="en-US" dirty="0" smtClean="0"/>
            </a:br>
            <a:endParaRPr lang="el-GR" dirty="0" smtClean="0"/>
          </a:p>
        </p:txBody>
      </p:sp>
      <p:pic>
        <p:nvPicPr>
          <p:cNvPr id="5" name="ember523" descr="chart, histogram"/>
          <p:cNvPicPr>
            <a:picLocks noGrp="1"/>
          </p:cNvPicPr>
          <p:nvPr>
            <p:ph sz="quarter" idx="2"/>
          </p:nvPr>
        </p:nvPicPr>
        <p:blipFill>
          <a:blip r:embed="rId2" cstate="print"/>
          <a:stretch>
            <a:fillRect/>
          </a:stretch>
        </p:blipFill>
        <p:spPr bwMode="auto">
          <a:xfrm>
            <a:off x="4270375" y="2619756"/>
            <a:ext cx="3657600" cy="2532888"/>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Commodity Inflation -2 </a:t>
            </a:r>
            <a:endParaRPr lang="el-GR" dirty="0"/>
          </a:p>
        </p:txBody>
      </p:sp>
      <p:sp>
        <p:nvSpPr>
          <p:cNvPr id="3" name="2 - Θέση περιεχομένου"/>
          <p:cNvSpPr>
            <a:spLocks noGrp="1"/>
          </p:cNvSpPr>
          <p:nvPr>
            <p:ph sz="quarter" idx="1"/>
          </p:nvPr>
        </p:nvSpPr>
        <p:spPr/>
        <p:txBody>
          <a:bodyPr>
            <a:normAutofit fontScale="47500" lnSpcReduction="20000"/>
          </a:bodyPr>
          <a:lstStyle/>
          <a:p>
            <a:pPr>
              <a:buNone/>
            </a:pPr>
            <a:r>
              <a:rPr lang="en-US" dirty="0" smtClean="0"/>
              <a:t>        </a:t>
            </a:r>
            <a:r>
              <a:rPr lang="en-US" b="1" dirty="0" smtClean="0"/>
              <a:t> 1. This isn’t broad inflation </a:t>
            </a:r>
            <a:r>
              <a:rPr lang="en-US" dirty="0" smtClean="0"/>
              <a:t>— it’s stabilization.</a:t>
            </a:r>
            <a:br>
              <a:rPr lang="en-US" dirty="0" smtClean="0"/>
            </a:br>
            <a:r>
              <a:rPr lang="en-US" dirty="0" smtClean="0"/>
              <a:t>Commodity breadth rising from deeply negative levels usually signals that price declines are slowing across the complex. It’s a normalization phase, not a reacceleration of inflationary pressure.</a:t>
            </a:r>
            <a:br>
              <a:rPr lang="en-US" dirty="0" smtClean="0"/>
            </a:br>
            <a:r>
              <a:rPr lang="en-US" dirty="0" smtClean="0"/>
              <a:t/>
            </a:r>
            <a:br>
              <a:rPr lang="en-US" dirty="0" smtClean="0"/>
            </a:br>
            <a:r>
              <a:rPr lang="en-US" b="1" dirty="0" smtClean="0"/>
              <a:t>2. Energy isn’t driving the story this time</a:t>
            </a:r>
            <a:r>
              <a:rPr lang="en-US" dirty="0" smtClean="0"/>
              <a:t>.</a:t>
            </a:r>
            <a:br>
              <a:rPr lang="en-US" dirty="0" smtClean="0"/>
            </a:br>
            <a:r>
              <a:rPr lang="en-US" dirty="0" smtClean="0"/>
              <a:t>Oil remains soft and highly sensitive to growth expectations. The breadth improvement is coming instead from industrial metals and some agricultural markets, consistent with early signs of a global restocking cycle.</a:t>
            </a:r>
            <a:br>
              <a:rPr lang="en-US" dirty="0" smtClean="0"/>
            </a:br>
            <a:r>
              <a:rPr lang="en-US" dirty="0" smtClean="0"/>
              <a:t/>
            </a:r>
            <a:br>
              <a:rPr lang="en-US" dirty="0" smtClean="0"/>
            </a:br>
            <a:r>
              <a:rPr lang="en-US" b="1" dirty="0" smtClean="0"/>
              <a:t>3. The macro backdrop supports a gentle turn, not a spike.</a:t>
            </a:r>
            <a:r>
              <a:rPr lang="en-US" dirty="0" smtClean="0"/>
              <a:t/>
            </a:r>
            <a:br>
              <a:rPr lang="en-US" dirty="0" smtClean="0"/>
            </a:br>
            <a:r>
              <a:rPr lang="en-US" dirty="0" smtClean="0"/>
              <a:t>With central banks now shifting toward rate cuts in 2025, and China stabilizing manufacturing output, the setup favors firmer demand but not the explosive commodity dynamics of 2021–22.</a:t>
            </a:r>
            <a:br>
              <a:rPr lang="en-US" dirty="0" smtClean="0"/>
            </a:br>
            <a:r>
              <a:rPr lang="en-US" dirty="0" smtClean="0"/>
              <a:t/>
            </a:r>
            <a:br>
              <a:rPr lang="en-US" dirty="0" smtClean="0"/>
            </a:br>
            <a:r>
              <a:rPr lang="en-US" b="1" dirty="0" smtClean="0"/>
              <a:t>4. Markets often look through this before it shows up in the data.</a:t>
            </a:r>
            <a:r>
              <a:rPr lang="en-US" dirty="0" smtClean="0"/>
              <a:t/>
            </a:r>
            <a:br>
              <a:rPr lang="en-US" dirty="0" smtClean="0"/>
            </a:br>
            <a:r>
              <a:rPr lang="en-US" dirty="0" smtClean="0"/>
              <a:t>Historically, when breadth stops deteriorating and begins climbing, commodities tend to perform more consistently — especially metals tied to investment cycles and energy transition spending.</a:t>
            </a:r>
            <a:br>
              <a:rPr lang="en-US" dirty="0" smtClean="0"/>
            </a:br>
            <a:endParaRPr lang="el-GR" dirty="0"/>
          </a:p>
        </p:txBody>
      </p:sp>
      <p:sp>
        <p:nvSpPr>
          <p:cNvPr id="4" name="3 - Θέση περιεχομένου"/>
          <p:cNvSpPr>
            <a:spLocks noGrp="1"/>
          </p:cNvSpPr>
          <p:nvPr>
            <p:ph sz="quarter" idx="2"/>
          </p:nvPr>
        </p:nvSpPr>
        <p:spPr/>
        <p:txBody>
          <a:bodyPr>
            <a:normAutofit fontScale="47500" lnSpcReduction="20000"/>
          </a:bodyPr>
          <a:lstStyle/>
          <a:p>
            <a:r>
              <a:rPr lang="en-US" dirty="0" smtClean="0"/>
              <a:t>This chart isn’t shouting “inflation is back.” It’s saying that the </a:t>
            </a:r>
            <a:r>
              <a:rPr lang="en-US" b="1" dirty="0" smtClean="0"/>
              <a:t>commodity complex is quietly finding a floor. </a:t>
            </a:r>
          </a:p>
          <a:p>
            <a:r>
              <a:rPr lang="en-US" dirty="0" smtClean="0"/>
              <a:t>In a world where inflation volatility is finally fading, breadth turning higher is less about overheating and </a:t>
            </a:r>
            <a:r>
              <a:rPr lang="en-US" b="1" dirty="0" smtClean="0"/>
              <a:t>more about the global economy moving out of its soft patch.</a:t>
            </a:r>
            <a:br>
              <a:rPr lang="en-US" b="1" dirty="0" smtClean="0"/>
            </a:br>
            <a:endParaRPr lang="el-GR" b="1" dirty="0"/>
          </a:p>
        </p:txBody>
      </p:sp>
      <p:pic>
        <p:nvPicPr>
          <p:cNvPr id="5" name="ember523" descr="chart, histogram"/>
          <p:cNvPicPr>
            <a:picLocks/>
          </p:cNvPicPr>
          <p:nvPr/>
        </p:nvPicPr>
        <p:blipFill>
          <a:blip r:embed="rId2" cstate="print"/>
          <a:srcRect/>
          <a:stretch>
            <a:fillRect/>
          </a:stretch>
        </p:blipFill>
        <p:spPr bwMode="auto">
          <a:xfrm>
            <a:off x="4648200" y="2924944"/>
            <a:ext cx="4038600" cy="3312368"/>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Government Debts</a:t>
            </a:r>
            <a:endParaRPr lang="el-GR" dirty="0"/>
          </a:p>
        </p:txBody>
      </p:sp>
      <p:pic>
        <p:nvPicPr>
          <p:cNvPr id="8" name="7 - Θέση περιεχομένου" descr="IMG_1745 (2).png"/>
          <p:cNvPicPr>
            <a:picLocks noGrp="1" noChangeAspect="1"/>
          </p:cNvPicPr>
          <p:nvPr>
            <p:ph sz="quarter" idx="1"/>
          </p:nvPr>
        </p:nvPicPr>
        <p:blipFill>
          <a:blip r:embed="rId2" cstate="print"/>
          <a:stretch>
            <a:fillRect/>
          </a:stretch>
        </p:blipFill>
        <p:spPr>
          <a:xfrm>
            <a:off x="469581" y="1622951"/>
            <a:ext cx="3632837" cy="4526498"/>
          </a:xfrm>
        </p:spPr>
      </p:pic>
      <p:sp>
        <p:nvSpPr>
          <p:cNvPr id="4" name="3 - Θέση περιεχομένου"/>
          <p:cNvSpPr>
            <a:spLocks noGrp="1"/>
          </p:cNvSpPr>
          <p:nvPr>
            <p:ph sz="quarter" idx="2"/>
          </p:nvPr>
        </p:nvSpPr>
        <p:spPr/>
        <p:txBody>
          <a:bodyPr>
            <a:normAutofit fontScale="92500" lnSpcReduction="20000"/>
          </a:bodyPr>
          <a:lstStyle/>
          <a:p>
            <a:r>
              <a:rPr lang="en-US" sz="1600" dirty="0" smtClean="0"/>
              <a:t>As Debt /GDP ratios continue to swell, servicing them is getting more expensive</a:t>
            </a:r>
          </a:p>
          <a:p>
            <a:r>
              <a:rPr lang="en-US" sz="1600" dirty="0" smtClean="0"/>
              <a:t>More than 3.5b people live in countries where net interest payments on public debt exceed education or health funding.</a:t>
            </a:r>
          </a:p>
          <a:p>
            <a:r>
              <a:rPr lang="en-US" sz="1600" dirty="0" smtClean="0"/>
              <a:t>The graph shows the counties with the highest debt/</a:t>
            </a:r>
            <a:r>
              <a:rPr lang="en-US" sz="1600" dirty="0" err="1" smtClean="0"/>
              <a:t>gdp</a:t>
            </a:r>
            <a:r>
              <a:rPr lang="en-US" sz="1600" dirty="0" smtClean="0"/>
              <a:t> ratios in 2025 based on data from IMF.</a:t>
            </a:r>
          </a:p>
          <a:p>
            <a:r>
              <a:rPr lang="en-US" sz="1600" dirty="0" smtClean="0"/>
              <a:t>Japan is the leader with 230%</a:t>
            </a:r>
          </a:p>
          <a:p>
            <a:r>
              <a:rPr lang="en-US" sz="1600" dirty="0" smtClean="0"/>
              <a:t>War torn Sudan follows next with 222% and Singapore with 176%</a:t>
            </a:r>
          </a:p>
          <a:p>
            <a:r>
              <a:rPr lang="en-US" sz="1600" dirty="0" smtClean="0"/>
              <a:t>In EU. Greece has 147% , nearly double the region’s average</a:t>
            </a:r>
          </a:p>
          <a:p>
            <a:r>
              <a:rPr lang="en-US" sz="1800" dirty="0" smtClean="0"/>
              <a:t>Italy follows with 137%</a:t>
            </a:r>
          </a:p>
          <a:p>
            <a:r>
              <a:rPr lang="en-US" sz="1800" dirty="0" smtClean="0"/>
              <a:t>US ranks 11</a:t>
            </a:r>
            <a:r>
              <a:rPr lang="en-US" sz="1800" baseline="30000" dirty="0" smtClean="0"/>
              <a:t>th</a:t>
            </a:r>
            <a:r>
              <a:rPr lang="en-US" sz="1800" dirty="0" smtClean="0"/>
              <a:t>  - the current federal budget adds 1.8 trillion each year to the 38 trillion debt. Debt </a:t>
            </a:r>
            <a:r>
              <a:rPr lang="en-US" sz="1800" smtClean="0"/>
              <a:t>ratio is 125%</a:t>
            </a:r>
            <a:endParaRPr lang="en-US" sz="1800" dirty="0" smtClean="0"/>
          </a:p>
          <a:p>
            <a:endParaRPr lang="el-GR" sz="1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78098"/>
          </a:xfrm>
        </p:spPr>
        <p:txBody>
          <a:bodyPr>
            <a:normAutofit fontScale="90000"/>
          </a:bodyPr>
          <a:lstStyle/>
          <a:p>
            <a:r>
              <a:rPr lang="en-US" dirty="0" smtClean="0"/>
              <a:t>Public Debt is only a fraction of the problem </a:t>
            </a:r>
            <a:endParaRPr lang="el-GR" dirty="0"/>
          </a:p>
        </p:txBody>
      </p:sp>
      <p:pic>
        <p:nvPicPr>
          <p:cNvPr id="3" name="ember5676" descr="No alternative text description for this image"/>
          <p:cNvPicPr/>
          <p:nvPr/>
        </p:nvPicPr>
        <p:blipFill>
          <a:blip r:embed="rId2" cstate="print"/>
          <a:srcRect/>
          <a:stretch>
            <a:fillRect/>
          </a:stretch>
        </p:blipFill>
        <p:spPr bwMode="auto">
          <a:xfrm>
            <a:off x="539552" y="1289684"/>
            <a:ext cx="7920879" cy="5091643"/>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dirty="0" smtClean="0"/>
              <a:t>New Buyer of US Debt : </a:t>
            </a:r>
            <a:r>
              <a:rPr lang="en-US" dirty="0" err="1" smtClean="0"/>
              <a:t>Stablecoins</a:t>
            </a:r>
            <a:r>
              <a:rPr lang="en-US" dirty="0" smtClean="0"/>
              <a:t> </a:t>
            </a:r>
            <a:endParaRPr lang="el-GR" dirty="0"/>
          </a:p>
        </p:txBody>
      </p:sp>
      <p:pic>
        <p:nvPicPr>
          <p:cNvPr id="5" name="4 - Θέση περιεχομένου" descr="Stablecoins.png"/>
          <p:cNvPicPr>
            <a:picLocks noGrp="1" noChangeAspect="1"/>
          </p:cNvPicPr>
          <p:nvPr>
            <p:ph sz="quarter" idx="1"/>
          </p:nvPr>
        </p:nvPicPr>
        <p:blipFill>
          <a:blip r:embed="rId2" cstate="print"/>
          <a:stretch>
            <a:fillRect/>
          </a:stretch>
        </p:blipFill>
        <p:spPr>
          <a:xfrm>
            <a:off x="516063" y="1600200"/>
            <a:ext cx="3539873" cy="4572000"/>
          </a:xfrm>
        </p:spPr>
      </p:pic>
      <p:sp>
        <p:nvSpPr>
          <p:cNvPr id="4" name="3 - Θέση περιεχομένου"/>
          <p:cNvSpPr>
            <a:spLocks noGrp="1"/>
          </p:cNvSpPr>
          <p:nvPr>
            <p:ph sz="quarter" idx="2"/>
          </p:nvPr>
        </p:nvSpPr>
        <p:spPr/>
        <p:txBody>
          <a:bodyPr>
            <a:normAutofit fontScale="85000" lnSpcReduction="10000"/>
          </a:bodyPr>
          <a:lstStyle/>
          <a:p>
            <a:r>
              <a:rPr lang="en-US" sz="1800" dirty="0" smtClean="0"/>
              <a:t>The US has found a new buyer for its debt : </a:t>
            </a:r>
            <a:r>
              <a:rPr lang="en-US" sz="1800" dirty="0" err="1" smtClean="0"/>
              <a:t>stablecoins</a:t>
            </a:r>
            <a:endParaRPr lang="en-US" sz="1800" dirty="0" smtClean="0"/>
          </a:p>
          <a:p>
            <a:r>
              <a:rPr lang="en-US" sz="1800" dirty="0" smtClean="0"/>
              <a:t>In the last 12 months , </a:t>
            </a:r>
            <a:r>
              <a:rPr lang="en-US" sz="1800" dirty="0" err="1" smtClean="0"/>
              <a:t>stablecoins</a:t>
            </a:r>
            <a:r>
              <a:rPr lang="en-US" sz="1800" dirty="0" smtClean="0"/>
              <a:t> issuers bought 41B of US debt.</a:t>
            </a:r>
          </a:p>
          <a:p>
            <a:r>
              <a:rPr lang="en-US" sz="1800" dirty="0" smtClean="0"/>
              <a:t>That's more than  Germany, Taiwan or Switzerland over the same period</a:t>
            </a:r>
          </a:p>
          <a:p>
            <a:r>
              <a:rPr lang="en-US" sz="1800" dirty="0" smtClean="0"/>
              <a:t>This demand </a:t>
            </a:r>
            <a:r>
              <a:rPr lang="en-US" sz="1800" dirty="0" err="1" smtClean="0"/>
              <a:t>isnt</a:t>
            </a:r>
            <a:r>
              <a:rPr lang="en-US" sz="1800" dirty="0" smtClean="0"/>
              <a:t> driven by macro traders or sovereign funds, but by users minting digital dollars.</a:t>
            </a:r>
          </a:p>
          <a:p>
            <a:r>
              <a:rPr lang="en-US" sz="1800" dirty="0" smtClean="0"/>
              <a:t>Every new </a:t>
            </a:r>
            <a:r>
              <a:rPr lang="en-US" sz="1800" dirty="0" err="1" smtClean="0"/>
              <a:t>stablecoin</a:t>
            </a:r>
            <a:r>
              <a:rPr lang="en-US" sz="1800" dirty="0" smtClean="0"/>
              <a:t> minted must be backed 1:1 with safe , liquid assets.</a:t>
            </a:r>
          </a:p>
          <a:p>
            <a:r>
              <a:rPr lang="en-US" sz="1800" dirty="0" smtClean="0"/>
              <a:t>Which means </a:t>
            </a:r>
            <a:r>
              <a:rPr lang="en-US" sz="1800" dirty="0" err="1" smtClean="0"/>
              <a:t>stablecoin</a:t>
            </a:r>
            <a:r>
              <a:rPr lang="en-US" sz="1800" dirty="0" smtClean="0"/>
              <a:t> adoption  = built in Treasury demand engine.</a:t>
            </a:r>
          </a:p>
          <a:p>
            <a:r>
              <a:rPr lang="en-US" sz="1800" dirty="0" smtClean="0"/>
              <a:t>This is no longer a “crypto tool”.</a:t>
            </a:r>
          </a:p>
          <a:p>
            <a:r>
              <a:rPr lang="en-US" sz="1800" dirty="0" smtClean="0"/>
              <a:t>US Treasury forecasts $ 3T in </a:t>
            </a:r>
            <a:r>
              <a:rPr lang="en-US" sz="1800" dirty="0" err="1" smtClean="0"/>
              <a:t>stablecoin</a:t>
            </a:r>
            <a:r>
              <a:rPr lang="en-US" sz="1800" dirty="0" smtClean="0"/>
              <a:t> supply by 2030 !</a:t>
            </a:r>
            <a:endParaRPr lang="el-GR" sz="1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188640"/>
            <a:ext cx="7772400" cy="1008112"/>
          </a:xfrm>
        </p:spPr>
        <p:txBody>
          <a:bodyPr>
            <a:normAutofit fontScale="90000"/>
          </a:bodyPr>
          <a:lstStyle/>
          <a:p>
            <a:pPr algn="ctr"/>
            <a:r>
              <a:rPr lang="en-US" dirty="0" smtClean="0"/>
              <a:t>                       </a:t>
            </a:r>
            <a:br>
              <a:rPr lang="en-US" dirty="0" smtClean="0"/>
            </a:br>
            <a:r>
              <a:rPr lang="en-US" dirty="0" smtClean="0"/>
              <a:t/>
            </a:r>
            <a:br>
              <a:rPr lang="en-US" dirty="0" smtClean="0"/>
            </a:br>
            <a:r>
              <a:rPr lang="en-US" dirty="0" smtClean="0"/>
              <a:t/>
            </a:r>
            <a:br>
              <a:rPr lang="en-US" dirty="0" smtClean="0"/>
            </a:br>
            <a:r>
              <a:rPr lang="en-US" sz="3600" b="1" dirty="0" smtClean="0"/>
              <a:t>Contents</a:t>
            </a:r>
            <a:r>
              <a:rPr lang="en-US" dirty="0" smtClean="0"/>
              <a:t> </a:t>
            </a:r>
            <a:endParaRPr lang="el-GR" dirty="0"/>
          </a:p>
        </p:txBody>
      </p:sp>
      <p:sp>
        <p:nvSpPr>
          <p:cNvPr id="3" name="2 - Θέση περιεχομένου"/>
          <p:cNvSpPr>
            <a:spLocks noGrp="1"/>
          </p:cNvSpPr>
          <p:nvPr>
            <p:ph sz="quarter" idx="1"/>
          </p:nvPr>
        </p:nvSpPr>
        <p:spPr/>
        <p:txBody>
          <a:bodyPr>
            <a:normAutofit/>
          </a:bodyPr>
          <a:lstStyle/>
          <a:p>
            <a:r>
              <a:rPr lang="en-GB" dirty="0" smtClean="0"/>
              <a:t>Macroeconomic environment</a:t>
            </a:r>
            <a:endParaRPr lang="en-US" dirty="0" smtClean="0"/>
          </a:p>
          <a:p>
            <a:r>
              <a:rPr lang="en-US" dirty="0" smtClean="0"/>
              <a:t>Fed and Central Banks  </a:t>
            </a:r>
          </a:p>
          <a:p>
            <a:r>
              <a:rPr lang="en-US" dirty="0" smtClean="0"/>
              <a:t>China</a:t>
            </a:r>
          </a:p>
          <a:p>
            <a:r>
              <a:rPr lang="en-US" dirty="0" smtClean="0"/>
              <a:t>Bonds</a:t>
            </a:r>
            <a:endParaRPr lang="el-GR" dirty="0" smtClean="0"/>
          </a:p>
          <a:p>
            <a:r>
              <a:rPr lang="en-GB" dirty="0" smtClean="0"/>
              <a:t>Commodities</a:t>
            </a:r>
            <a:endParaRPr lang="en-US" dirty="0" smtClean="0"/>
          </a:p>
          <a:p>
            <a:r>
              <a:rPr lang="en-US" dirty="0" smtClean="0"/>
              <a:t>Stocks</a:t>
            </a:r>
          </a:p>
          <a:p>
            <a:r>
              <a:rPr lang="en-US" dirty="0" smtClean="0"/>
              <a:t>2026 </a:t>
            </a:r>
            <a:r>
              <a:rPr lang="el-GR" dirty="0" smtClean="0"/>
              <a:t>Διεθνείς Οίκοι – Εκτιμήσεις</a:t>
            </a:r>
            <a:endParaRPr lang="en-US" dirty="0" smtClean="0"/>
          </a:p>
          <a:p>
            <a:r>
              <a:rPr lang="en-US" dirty="0" smtClean="0"/>
              <a:t>Solidus Focus List </a:t>
            </a:r>
          </a:p>
          <a:p>
            <a:pPr>
              <a:buNone/>
            </a:pPr>
            <a:endParaRPr lang="el-G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dirty="0" smtClean="0"/>
              <a:t>Who wastes more public money and piles more debt ? </a:t>
            </a:r>
            <a:endParaRPr lang="el-GR" dirty="0"/>
          </a:p>
        </p:txBody>
      </p:sp>
      <p:pic>
        <p:nvPicPr>
          <p:cNvPr id="4" name="ember4985" descr="chart, line chart"/>
          <p:cNvPicPr>
            <a:picLocks noGrp="1"/>
          </p:cNvPicPr>
          <p:nvPr>
            <p:ph sz="quarter" idx="1"/>
          </p:nvPr>
        </p:nvPicPr>
        <p:blipFill>
          <a:blip r:embed="rId2" cstate="print"/>
          <a:stretch>
            <a:fillRect/>
          </a:stretch>
        </p:blipFill>
        <p:spPr bwMode="auto">
          <a:xfrm>
            <a:off x="457200" y="1571612"/>
            <a:ext cx="7467600" cy="464347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dirty="0" smtClean="0"/>
              <a:t>US Fiscal Sustainability  - the cost on doing nothing</a:t>
            </a:r>
            <a:endParaRPr lang="el-GR" dirty="0"/>
          </a:p>
        </p:txBody>
      </p:sp>
      <p:pic>
        <p:nvPicPr>
          <p:cNvPr id="3" name="ember5847" descr="chart"/>
          <p:cNvPicPr/>
          <p:nvPr/>
        </p:nvPicPr>
        <p:blipFill>
          <a:blip r:embed="rId2" cstate="print"/>
          <a:srcRect/>
          <a:stretch>
            <a:fillRect/>
          </a:stretch>
        </p:blipFill>
        <p:spPr bwMode="auto">
          <a:xfrm>
            <a:off x="323528" y="1484784"/>
            <a:ext cx="8424935" cy="4464496"/>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dirty="0" smtClean="0"/>
              <a:t>Fed and Central Banks</a:t>
            </a:r>
            <a:endParaRPr lang="en-US" dirty="0"/>
          </a:p>
        </p:txBody>
      </p:sp>
      <p:sp>
        <p:nvSpPr>
          <p:cNvPr id="2" name="Subtitle 1"/>
          <p:cNvSpPr>
            <a:spLocks noGrp="1"/>
          </p:cNvSpPr>
          <p:nvPr>
            <p:ph type="subTitle" idx="1"/>
          </p:nvPr>
        </p:nvSpPr>
        <p:spPr>
          <a:xfrm>
            <a:off x="2286000" y="5003322"/>
            <a:ext cx="6172200" cy="497380"/>
          </a:xfrm>
        </p:spPr>
        <p:txBody>
          <a:bodyPr>
            <a:normAutofit/>
          </a:bodyPr>
          <a:lstStyle/>
          <a:p>
            <a:r>
              <a:rPr lang="en-GB" dirty="0" smtClean="0"/>
              <a:t>Solidus Sec.</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Euro changed trend  </a:t>
            </a:r>
            <a:endParaRPr lang="el-GR" dirty="0"/>
          </a:p>
        </p:txBody>
      </p:sp>
      <p:pic>
        <p:nvPicPr>
          <p:cNvPr id="3" name="ember5506" descr="chart, line chart"/>
          <p:cNvPicPr/>
          <p:nvPr/>
        </p:nvPicPr>
        <p:blipFill>
          <a:blip r:embed="rId2" cstate="print"/>
          <a:srcRect/>
          <a:stretch>
            <a:fillRect/>
          </a:stretch>
        </p:blipFill>
        <p:spPr bwMode="auto">
          <a:xfrm>
            <a:off x="971601" y="1340768"/>
            <a:ext cx="6957986" cy="4752527"/>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994122"/>
          </a:xfrm>
        </p:spPr>
        <p:txBody>
          <a:bodyPr/>
          <a:lstStyle/>
          <a:p>
            <a:r>
              <a:rPr lang="en-US" dirty="0" smtClean="0"/>
              <a:t>Real money chasing Euro</a:t>
            </a:r>
            <a:endParaRPr lang="el-GR" dirty="0"/>
          </a:p>
        </p:txBody>
      </p:sp>
      <p:pic>
        <p:nvPicPr>
          <p:cNvPr id="3" name="ember5648" descr="chart"/>
          <p:cNvPicPr/>
          <p:nvPr/>
        </p:nvPicPr>
        <p:blipFill>
          <a:blip r:embed="rId2" cstate="print"/>
          <a:srcRect/>
          <a:stretch>
            <a:fillRect/>
          </a:stretch>
        </p:blipFill>
        <p:spPr bwMode="auto">
          <a:xfrm>
            <a:off x="539552" y="1310184"/>
            <a:ext cx="7848872" cy="4999135"/>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dirty="0" smtClean="0"/>
              <a:t>USD is still the world’s reserve currency </a:t>
            </a:r>
            <a:endParaRPr lang="el-GR" dirty="0"/>
          </a:p>
        </p:txBody>
      </p:sp>
      <p:pic>
        <p:nvPicPr>
          <p:cNvPr id="4" name="ember4870" descr="timeline"/>
          <p:cNvPicPr>
            <a:picLocks noGrp="1"/>
          </p:cNvPicPr>
          <p:nvPr>
            <p:ph sz="quarter" idx="1"/>
          </p:nvPr>
        </p:nvPicPr>
        <p:blipFill>
          <a:blip r:embed="rId2" cstate="print"/>
          <a:stretch>
            <a:fillRect/>
          </a:stretch>
        </p:blipFill>
        <p:spPr bwMode="auto">
          <a:xfrm>
            <a:off x="457200" y="1824736"/>
            <a:ext cx="7467600" cy="4424553"/>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563662"/>
          </a:xfrm>
        </p:spPr>
        <p:txBody>
          <a:bodyPr>
            <a:normAutofit fontScale="90000"/>
          </a:bodyPr>
          <a:lstStyle/>
          <a:p>
            <a:pPr algn="ctr"/>
            <a:r>
              <a:rPr lang="en-US" dirty="0" smtClean="0"/>
              <a:t>USD - A CENTURY OF DECLINE</a:t>
            </a:r>
            <a:endParaRPr lang="el-GR" dirty="0"/>
          </a:p>
        </p:txBody>
      </p:sp>
      <p:sp>
        <p:nvSpPr>
          <p:cNvPr id="4" name="3 - Θέση κειμένου"/>
          <p:cNvSpPr>
            <a:spLocks noGrp="1"/>
          </p:cNvSpPr>
          <p:nvPr>
            <p:ph type="body" idx="2"/>
          </p:nvPr>
        </p:nvSpPr>
        <p:spPr>
          <a:xfrm>
            <a:off x="6812280" y="274320"/>
            <a:ext cx="1527048" cy="5369258"/>
          </a:xfrm>
        </p:spPr>
        <p:txBody>
          <a:bodyPr>
            <a:normAutofit/>
          </a:bodyPr>
          <a:lstStyle/>
          <a:p>
            <a:r>
              <a:rPr lang="en-US" dirty="0">
                <a:latin typeface="Arial" pitchFamily="34" charset="0"/>
                <a:cs typeface="Arial" pitchFamily="34" charset="0"/>
              </a:rPr>
              <a:t>Key inflection points</a:t>
            </a:r>
            <a:r>
              <a:rPr lang="en-US" dirty="0" smtClean="0">
                <a:latin typeface="Arial" pitchFamily="34" charset="0"/>
                <a:cs typeface="Arial" pitchFamily="34" charset="0"/>
              </a:rPr>
              <a:t>:</a:t>
            </a:r>
          </a:p>
          <a:p>
            <a:r>
              <a:rPr lang="en-US" dirty="0">
                <a:latin typeface="Arial" pitchFamily="34" charset="0"/>
                <a:cs typeface="Arial" pitchFamily="34" charset="0"/>
              </a:rPr>
              <a:t/>
            </a:r>
            <a:br>
              <a:rPr lang="en-US" dirty="0">
                <a:latin typeface="Arial" pitchFamily="34" charset="0"/>
                <a:cs typeface="Arial" pitchFamily="34" charset="0"/>
              </a:rPr>
            </a:br>
            <a:r>
              <a:rPr lang="en-US" dirty="0">
                <a:latin typeface="Arial" pitchFamily="34" charset="0"/>
                <a:cs typeface="Arial" pitchFamily="34" charset="0"/>
              </a:rPr>
              <a:t>• 1913: Creation of the Federal Reserve.</a:t>
            </a:r>
            <a:br>
              <a:rPr lang="en-US" dirty="0">
                <a:latin typeface="Arial" pitchFamily="34" charset="0"/>
                <a:cs typeface="Arial" pitchFamily="34" charset="0"/>
              </a:rPr>
            </a:br>
            <a:r>
              <a:rPr lang="en-US" dirty="0">
                <a:latin typeface="Arial" pitchFamily="34" charset="0"/>
                <a:cs typeface="Arial" pitchFamily="34" charset="0"/>
              </a:rPr>
              <a:t>• 1933: Gold ownership criminalized by Roosevelt.</a:t>
            </a:r>
            <a:br>
              <a:rPr lang="en-US" dirty="0">
                <a:latin typeface="Arial" pitchFamily="34" charset="0"/>
                <a:cs typeface="Arial" pitchFamily="34" charset="0"/>
              </a:rPr>
            </a:br>
            <a:r>
              <a:rPr lang="en-US" dirty="0">
                <a:latin typeface="Arial" pitchFamily="34" charset="0"/>
                <a:cs typeface="Arial" pitchFamily="34" charset="0"/>
              </a:rPr>
              <a:t>• 1971: Nixon ends gold convertibility, decoupling the dollar from hard assets.</a:t>
            </a:r>
            <a:br>
              <a:rPr lang="en-US" dirty="0">
                <a:latin typeface="Arial" pitchFamily="34" charset="0"/>
                <a:cs typeface="Arial" pitchFamily="34" charset="0"/>
              </a:rPr>
            </a:br>
            <a:r>
              <a:rPr lang="en-US" dirty="0">
                <a:latin typeface="Arial" pitchFamily="34" charset="0"/>
                <a:cs typeface="Arial" pitchFamily="34" charset="0"/>
              </a:rPr>
              <a:t>• 2008 onward: Massive monetary expansion through QE, accelerating the decline.</a:t>
            </a:r>
            <a:br>
              <a:rPr lang="en-US" dirty="0">
                <a:latin typeface="Arial" pitchFamily="34" charset="0"/>
                <a:cs typeface="Arial" pitchFamily="34" charset="0"/>
              </a:rPr>
            </a:br>
            <a:r>
              <a:rPr lang="en-US" dirty="0">
                <a:latin typeface="Arial" pitchFamily="34" charset="0"/>
                <a:cs typeface="Arial" pitchFamily="34" charset="0"/>
              </a:rPr>
              <a:t/>
            </a:r>
            <a:br>
              <a:rPr lang="en-US" dirty="0">
                <a:latin typeface="Arial" pitchFamily="34" charset="0"/>
                <a:cs typeface="Arial" pitchFamily="34" charset="0"/>
              </a:rPr>
            </a:br>
            <a:r>
              <a:rPr lang="en-US" dirty="0">
                <a:latin typeface="Arial" pitchFamily="34" charset="0"/>
                <a:cs typeface="Arial" pitchFamily="34" charset="0"/>
              </a:rPr>
              <a:t>In 1913, $1 could buy 30 Hershey bars. Today? Barely a McDonald’s coffee.</a:t>
            </a:r>
            <a:r>
              <a:rPr lang="en-US" dirty="0"/>
              <a:t/>
            </a:r>
            <a:br>
              <a:rPr lang="en-US" dirty="0"/>
            </a:br>
            <a:endParaRPr lang="el-GR" dirty="0"/>
          </a:p>
        </p:txBody>
      </p:sp>
      <p:pic>
        <p:nvPicPr>
          <p:cNvPr id="5" name="ember496" descr="diagram"/>
          <p:cNvPicPr>
            <a:picLocks noGrp="1"/>
          </p:cNvPicPr>
          <p:nvPr>
            <p:ph sz="quarter" idx="1"/>
          </p:nvPr>
        </p:nvPicPr>
        <p:blipFill>
          <a:blip r:embed="rId2" cstate="print"/>
          <a:stretch>
            <a:fillRect/>
          </a:stretch>
        </p:blipFill>
        <p:spPr bwMode="auto">
          <a:xfrm>
            <a:off x="304800" y="1142983"/>
            <a:ext cx="5638800" cy="5114941"/>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Fed’s Treasury Portfolio </a:t>
            </a:r>
            <a:endParaRPr lang="el-GR" dirty="0"/>
          </a:p>
        </p:txBody>
      </p:sp>
      <p:sp>
        <p:nvSpPr>
          <p:cNvPr id="3" name="2 - Θέση περιεχομένου"/>
          <p:cNvSpPr>
            <a:spLocks noGrp="1"/>
          </p:cNvSpPr>
          <p:nvPr>
            <p:ph sz="quarter" idx="1"/>
          </p:nvPr>
        </p:nvSpPr>
        <p:spPr/>
        <p:txBody>
          <a:bodyPr>
            <a:normAutofit fontScale="62500" lnSpcReduction="20000"/>
          </a:bodyPr>
          <a:lstStyle/>
          <a:p>
            <a:pPr>
              <a:buFont typeface="Wingdings" pitchFamily="2" charset="2"/>
              <a:buChar char="ü"/>
            </a:pPr>
            <a:r>
              <a:rPr lang="en-US" dirty="0" smtClean="0"/>
              <a:t>The Federal Reserve’s treasury holdings climbed 133% (!) during the COVID crisis, rising from 2.5 trillion in February 2020 to a peak of 5.8 trillion USD in May 2022.</a:t>
            </a:r>
            <a:br>
              <a:rPr lang="en-US" dirty="0" smtClean="0"/>
            </a:br>
            <a:endParaRPr lang="en-US" dirty="0" smtClean="0"/>
          </a:p>
          <a:p>
            <a:pPr>
              <a:buFont typeface="Wingdings" pitchFamily="2" charset="2"/>
              <a:buChar char="ü"/>
            </a:pPr>
            <a:r>
              <a:rPr lang="en-US" dirty="0" smtClean="0"/>
              <a:t>But since mid-2022, the Fed has steadily reduced its treasury portfolio, which fell by 1.6 trillion (-27%) to 4.2 trillion USD by November 2025.</a:t>
            </a:r>
            <a:br>
              <a:rPr lang="en-US" dirty="0" smtClean="0"/>
            </a:br>
            <a:endParaRPr lang="en-US" dirty="0" smtClean="0"/>
          </a:p>
          <a:p>
            <a:pPr>
              <a:buFont typeface="Wingdings" pitchFamily="2" charset="2"/>
              <a:buChar char="ü"/>
            </a:pPr>
            <a:r>
              <a:rPr lang="en-US" dirty="0" smtClean="0"/>
              <a:t>The pace of runoff has eased in recent months: the year-over-year decline slowed from -8% in March to -3% in November 2025, with holdings effectively stabilizing around 4.2 trillion USD.</a:t>
            </a:r>
            <a:br>
              <a:rPr lang="en-US" dirty="0" smtClean="0"/>
            </a:br>
            <a:endParaRPr lang="el-GR" dirty="0"/>
          </a:p>
        </p:txBody>
      </p:sp>
      <p:pic>
        <p:nvPicPr>
          <p:cNvPr id="7" name="ember1995" descr="chart"/>
          <p:cNvPicPr>
            <a:picLocks noGrp="1"/>
          </p:cNvPicPr>
          <p:nvPr>
            <p:ph sz="quarter" idx="2"/>
          </p:nvPr>
        </p:nvPicPr>
        <p:blipFill>
          <a:blip r:embed="rId2" cstate="print"/>
          <a:stretch>
            <a:fillRect/>
          </a:stretch>
        </p:blipFill>
        <p:spPr bwMode="auto">
          <a:xfrm>
            <a:off x="4270374" y="1500174"/>
            <a:ext cx="3944963" cy="4217112"/>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sz="3600" b="1" dirty="0" smtClean="0"/>
              <a:t>Central Bank GOLD accumulation </a:t>
            </a:r>
            <a:endParaRPr lang="el-GR" sz="3600" b="1" dirty="0"/>
          </a:p>
        </p:txBody>
      </p:sp>
      <p:sp>
        <p:nvSpPr>
          <p:cNvPr id="3" name="2 - Θέση περιεχομένου"/>
          <p:cNvSpPr>
            <a:spLocks noGrp="1"/>
          </p:cNvSpPr>
          <p:nvPr>
            <p:ph sz="quarter" idx="1"/>
          </p:nvPr>
        </p:nvSpPr>
        <p:spPr/>
        <p:txBody>
          <a:bodyPr>
            <a:normAutofit fontScale="92500" lnSpcReduction="20000"/>
          </a:bodyPr>
          <a:lstStyle/>
          <a:p>
            <a:r>
              <a:rPr lang="en-US" sz="1200" dirty="0" smtClean="0"/>
              <a:t>There is a widening divergence between central bank net purchases and net sales of gold in 2025</a:t>
            </a:r>
          </a:p>
          <a:p>
            <a:r>
              <a:rPr lang="en-US" sz="1200" dirty="0" smtClean="0"/>
              <a:t>China, India, </a:t>
            </a:r>
            <a:r>
              <a:rPr lang="en-US" sz="1200" dirty="0" err="1" smtClean="0"/>
              <a:t>Türkiye</a:t>
            </a:r>
            <a:r>
              <a:rPr lang="en-US" sz="1200" dirty="0" smtClean="0"/>
              <a:t> and the UAE continued net accumulation through Q1 and Q2 2025 </a:t>
            </a:r>
          </a:p>
          <a:p>
            <a:r>
              <a:rPr lang="en-US" sz="1200" b="1" dirty="0" smtClean="0"/>
              <a:t>correlated to domestic currency weakness </a:t>
            </a:r>
            <a:r>
              <a:rPr lang="en-US" sz="1200" b="1" dirty="0" err="1" smtClean="0"/>
              <a:t>vs</a:t>
            </a:r>
            <a:r>
              <a:rPr lang="en-US" sz="1200" b="1" dirty="0" smtClean="0"/>
              <a:t> USD </a:t>
            </a:r>
          </a:p>
          <a:p>
            <a:r>
              <a:rPr lang="en-US" sz="1200" b="1" dirty="0" smtClean="0"/>
              <a:t>Hedging role of Gold </a:t>
            </a:r>
          </a:p>
          <a:p>
            <a:r>
              <a:rPr lang="en-US" sz="1200" b="1" dirty="0" smtClean="0"/>
              <a:t>Are Strategic positioning in a de-dollarization equilibrium  </a:t>
            </a:r>
          </a:p>
          <a:p>
            <a:r>
              <a:rPr lang="en-US" sz="1200" dirty="0" smtClean="0"/>
              <a:t>In contrast, Russia entered a rare divestment phase. For the first time, the </a:t>
            </a:r>
            <a:r>
              <a:rPr lang="en-US" sz="1200" b="1" dirty="0" smtClean="0"/>
              <a:t>Central Bank of the Russian Federation </a:t>
            </a:r>
            <a:r>
              <a:rPr lang="en-US" sz="1200" dirty="0" smtClean="0"/>
              <a:t>began selling physical gold from its reserves to support Finance Ministry budget operations. Russia retains over 2,300 tons, the fifth largest global stock </a:t>
            </a:r>
          </a:p>
          <a:p>
            <a:r>
              <a:rPr lang="en-US" sz="1200" dirty="0" smtClean="0"/>
              <a:t>The National Wealth Fund (NWF) has reduced its gold from 405.7 tons pre-2022 to 173.1 tons by November 2025 to </a:t>
            </a:r>
            <a:r>
              <a:rPr lang="en-US" sz="1200" b="1" dirty="0" smtClean="0"/>
              <a:t>stabilize ruble </a:t>
            </a:r>
            <a:r>
              <a:rPr lang="en-US" sz="1200" dirty="0" smtClean="0"/>
              <a:t>, </a:t>
            </a:r>
            <a:r>
              <a:rPr lang="en-US" sz="1200" b="1" dirty="0" smtClean="0"/>
              <a:t>ease pressure on </a:t>
            </a:r>
            <a:r>
              <a:rPr lang="en-US" sz="1200" b="1" dirty="0" err="1" smtClean="0"/>
              <a:t>yuan</a:t>
            </a:r>
            <a:r>
              <a:rPr lang="en-US" sz="1200" b="1" dirty="0" smtClean="0"/>
              <a:t> reserves </a:t>
            </a:r>
            <a:r>
              <a:rPr lang="en-US" sz="1200" dirty="0" smtClean="0"/>
              <a:t>and </a:t>
            </a:r>
            <a:r>
              <a:rPr lang="en-US" sz="1200" b="1" dirty="0" smtClean="0"/>
              <a:t>diversify reserves. </a:t>
            </a:r>
          </a:p>
          <a:p>
            <a:r>
              <a:rPr lang="en-US" sz="1200" b="1" dirty="0" smtClean="0"/>
              <a:t>These patterns reaffirm gold's evolving role in a </a:t>
            </a:r>
            <a:r>
              <a:rPr lang="en-US" sz="1200" b="1" dirty="0" err="1" smtClean="0"/>
              <a:t>multipolar</a:t>
            </a:r>
            <a:r>
              <a:rPr lang="en-US" sz="1200" b="1" dirty="0" smtClean="0"/>
              <a:t> reserve </a:t>
            </a:r>
            <a:r>
              <a:rPr lang="en-US" sz="1200" b="1" dirty="0" err="1" smtClean="0"/>
              <a:t>enviroment</a:t>
            </a:r>
            <a:r>
              <a:rPr lang="en-US" sz="1200" b="1" dirty="0" smtClean="0"/>
              <a:t>, where official institutions leverage accumulation, selective sales and upstream sourcing to navigate an increasingly complex global monetary order. </a:t>
            </a:r>
            <a:r>
              <a:rPr lang="en-US" sz="1200" dirty="0" smtClean="0"/>
              <a:t/>
            </a:r>
            <a:br>
              <a:rPr lang="en-US" sz="1200" dirty="0" smtClean="0"/>
            </a:br>
            <a:endParaRPr lang="en-US" sz="1200" b="1" dirty="0" smtClean="0"/>
          </a:p>
          <a:p>
            <a:endParaRPr lang="el-GR" dirty="0"/>
          </a:p>
        </p:txBody>
      </p:sp>
      <p:pic>
        <p:nvPicPr>
          <p:cNvPr id="5" name="ember42" descr="timeline"/>
          <p:cNvPicPr>
            <a:picLocks noGrp="1"/>
          </p:cNvPicPr>
          <p:nvPr>
            <p:ph sz="quarter" idx="2"/>
          </p:nvPr>
        </p:nvPicPr>
        <p:blipFill>
          <a:blip r:embed="rId2" cstate="print"/>
          <a:stretch>
            <a:fillRect/>
          </a:stretch>
        </p:blipFill>
        <p:spPr bwMode="auto">
          <a:xfrm>
            <a:off x="4306234" y="928670"/>
            <a:ext cx="3585882" cy="524353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The inflation is in JAPAN now..</a:t>
            </a:r>
            <a:endParaRPr lang="el-GR" dirty="0"/>
          </a:p>
        </p:txBody>
      </p:sp>
      <p:pic>
        <p:nvPicPr>
          <p:cNvPr id="3" name="ember5421" descr="chart, histogram"/>
          <p:cNvPicPr/>
          <p:nvPr/>
        </p:nvPicPr>
        <p:blipFill>
          <a:blip r:embed="rId2" cstate="print"/>
          <a:srcRect/>
          <a:stretch>
            <a:fillRect/>
          </a:stretch>
        </p:blipFill>
        <p:spPr bwMode="auto">
          <a:xfrm>
            <a:off x="395536" y="1412776"/>
            <a:ext cx="7992888" cy="4968552"/>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GB" dirty="0" smtClean="0"/>
              <a:t>Macroeconomic environment </a:t>
            </a:r>
            <a:br>
              <a:rPr lang="en-GB" dirty="0" smtClean="0"/>
            </a:br>
            <a:r>
              <a:rPr lang="en-GB" dirty="0" smtClean="0"/>
              <a:t> </a:t>
            </a:r>
            <a:endParaRPr lang="en-US" dirty="0"/>
          </a:p>
        </p:txBody>
      </p:sp>
      <p:sp>
        <p:nvSpPr>
          <p:cNvPr id="2" name="Subtitle 1"/>
          <p:cNvSpPr>
            <a:spLocks noGrp="1"/>
          </p:cNvSpPr>
          <p:nvPr>
            <p:ph type="subTitle" idx="1"/>
          </p:nvPr>
        </p:nvSpPr>
        <p:spPr>
          <a:xfrm>
            <a:off x="2286000" y="5003322"/>
            <a:ext cx="6172200" cy="497380"/>
          </a:xfrm>
        </p:spPr>
        <p:txBody>
          <a:bodyPr>
            <a:normAutofit/>
          </a:bodyPr>
          <a:lstStyle/>
          <a:p>
            <a:r>
              <a:rPr lang="en-GB" dirty="0" smtClean="0"/>
              <a:t>Solidus Sec.</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 Τίτλος"/>
          <p:cNvSpPr>
            <a:spLocks noGrp="1"/>
          </p:cNvSpPr>
          <p:nvPr>
            <p:ph type="title"/>
          </p:nvPr>
        </p:nvSpPr>
        <p:spPr>
          <a:xfrm>
            <a:off x="914400" y="273050"/>
            <a:ext cx="7772400" cy="798496"/>
          </a:xfrm>
        </p:spPr>
        <p:txBody>
          <a:bodyPr>
            <a:normAutofit/>
          </a:bodyPr>
          <a:lstStyle/>
          <a:p>
            <a:r>
              <a:rPr lang="en-US" dirty="0" smtClean="0"/>
              <a:t/>
            </a:r>
            <a:br>
              <a:rPr lang="en-US" dirty="0" smtClean="0"/>
            </a:br>
            <a:r>
              <a:rPr lang="en-US" dirty="0" smtClean="0"/>
              <a:t>Deflation ? NO WAY </a:t>
            </a:r>
            <a:endParaRPr lang="el-GR" dirty="0"/>
          </a:p>
        </p:txBody>
      </p:sp>
      <p:sp>
        <p:nvSpPr>
          <p:cNvPr id="4" name="3 - Θέση κειμένου"/>
          <p:cNvSpPr>
            <a:spLocks noGrp="1"/>
          </p:cNvSpPr>
          <p:nvPr>
            <p:ph type="body" idx="2"/>
          </p:nvPr>
        </p:nvSpPr>
        <p:spPr/>
        <p:txBody>
          <a:bodyPr>
            <a:normAutofit fontScale="92500"/>
          </a:bodyPr>
          <a:lstStyle/>
          <a:p>
            <a:r>
              <a:rPr lang="en-US" dirty="0"/>
              <a:t>Forget the nonsense, the stuff is and remains expensive </a:t>
            </a:r>
            <a:r>
              <a:rPr lang="en-US" dirty="0" smtClean="0"/>
              <a:t>...</a:t>
            </a:r>
          </a:p>
          <a:p>
            <a:r>
              <a:rPr lang="en-US" dirty="0"/>
              <a:t/>
            </a:r>
            <a:br>
              <a:rPr lang="en-US" dirty="0"/>
            </a:br>
            <a:r>
              <a:rPr lang="en-US" dirty="0"/>
              <a:t>... naive economists (especially in the ivory towers, but also elsewhere) and superficial journalists allow themselves to be fobbed off with slightly lower annual rates of change, while consumers are regularly shocked by the high prices on their receipts (or by the unattainable real estate prices driven up by the Keynesian cheap money of recent years) ...</a:t>
            </a:r>
            <a:br>
              <a:rPr lang="en-US" dirty="0"/>
            </a:br>
            <a:endParaRPr lang="el-GR" dirty="0"/>
          </a:p>
          <a:p>
            <a:endParaRPr lang="el-GR" dirty="0"/>
          </a:p>
        </p:txBody>
      </p:sp>
      <p:pic>
        <p:nvPicPr>
          <p:cNvPr id="5" name="ember5098" descr="chart, line chart"/>
          <p:cNvPicPr>
            <a:picLocks noGrp="1"/>
          </p:cNvPicPr>
          <p:nvPr>
            <p:ph sz="quarter" idx="1"/>
          </p:nvPr>
        </p:nvPicPr>
        <p:blipFill>
          <a:blip r:embed="rId2" cstate="print"/>
          <a:stretch>
            <a:fillRect/>
          </a:stretch>
        </p:blipFill>
        <p:spPr bwMode="auto">
          <a:xfrm>
            <a:off x="304800" y="1428736"/>
            <a:ext cx="5638800" cy="4572031"/>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dirty="0" smtClean="0"/>
              <a:t>China</a:t>
            </a:r>
            <a:endParaRPr lang="en-US" dirty="0"/>
          </a:p>
        </p:txBody>
      </p:sp>
      <p:sp>
        <p:nvSpPr>
          <p:cNvPr id="2" name="Subtitle 1"/>
          <p:cNvSpPr>
            <a:spLocks noGrp="1"/>
          </p:cNvSpPr>
          <p:nvPr>
            <p:ph type="subTitle" idx="1"/>
          </p:nvPr>
        </p:nvSpPr>
        <p:spPr>
          <a:xfrm>
            <a:off x="2286000" y="5003322"/>
            <a:ext cx="6172200" cy="425942"/>
          </a:xfrm>
        </p:spPr>
        <p:txBody>
          <a:bodyPr>
            <a:normAutofit/>
          </a:bodyPr>
          <a:lstStyle/>
          <a:p>
            <a:r>
              <a:rPr lang="en-GB" dirty="0" smtClean="0"/>
              <a:t>Solidus Sec.</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Κίνα – εμπορικό πλεόνασμα $1.08 τρις</a:t>
            </a:r>
            <a:endParaRPr lang="el-GR" dirty="0"/>
          </a:p>
        </p:txBody>
      </p:sp>
      <p:sp>
        <p:nvSpPr>
          <p:cNvPr id="3" name="2 - Θέση περιεχομένου"/>
          <p:cNvSpPr>
            <a:spLocks noGrp="1"/>
          </p:cNvSpPr>
          <p:nvPr>
            <p:ph sz="quarter" idx="1"/>
          </p:nvPr>
        </p:nvSpPr>
        <p:spPr/>
        <p:txBody>
          <a:bodyPr>
            <a:normAutofit fontScale="70000" lnSpcReduction="20000"/>
          </a:bodyPr>
          <a:lstStyle/>
          <a:p>
            <a:r>
              <a:rPr lang="el-GR" b="1" dirty="0" err="1" smtClean="0"/>
              <a:t>Ρεκορ</a:t>
            </a:r>
            <a:r>
              <a:rPr lang="el-GR" b="1" dirty="0" smtClean="0"/>
              <a:t> όλων των εποχών όλων των χωρών σε 11 μήνες.</a:t>
            </a:r>
          </a:p>
          <a:p>
            <a:r>
              <a:rPr lang="el-GR" dirty="0" smtClean="0"/>
              <a:t>Το </a:t>
            </a:r>
            <a:r>
              <a:rPr lang="el-GR" dirty="0"/>
              <a:t>εμπορικό πλεόνασμα της Κίνας σε αγαθά και υπηρεσίες ξεπέρασε το 1 τρισεκατομμύριο δολάρια μέσα σε 11 μήνες, φτάνοντας τα 1,08 τρισεκατομμύρια έως τον Νοέμβριο.</a:t>
            </a:r>
          </a:p>
          <a:p>
            <a:r>
              <a:rPr lang="el-GR" dirty="0"/>
              <a:t>Οι δασμοί των ΗΠΑ οδήγησαν σε μείωση των κινεζικών εξαγωγών προς τις ΗΠΑ, αλλά η Κίνα αντιστάθμισε μειώνοντας τις αγορές αμερικανικών προϊόντων, διατηρώντας τριπλάσιο πλεόνασμα.</a:t>
            </a:r>
          </a:p>
          <a:p>
            <a:r>
              <a:rPr lang="el-GR" dirty="0"/>
              <a:t>Η Κίνα ενίσχυσε τις εξαγωγές της σε αυτοκίνητα, ηλιακούς συλλέκτες και ηλεκτρονικά σε Ασία, Αφρική, Ευρώπη και Λατινική Αμερική, ανταγωνιζόμενη παραδοσιακές βιομηχανικές δυνάμεις.</a:t>
            </a:r>
          </a:p>
          <a:p>
            <a:r>
              <a:rPr lang="el-GR" dirty="0"/>
              <a:t>Η Κίνα παρακάμπτει εν μέρει τους δασμούς </a:t>
            </a:r>
            <a:r>
              <a:rPr lang="el-GR" dirty="0" err="1"/>
              <a:t>Τραμπ</a:t>
            </a:r>
            <a:r>
              <a:rPr lang="el-GR" dirty="0"/>
              <a:t> μεταφέροντας τη συναρμολόγηση προϊόντων σε άλλες χώρες, ενώ το ασθενές </a:t>
            </a:r>
            <a:r>
              <a:rPr lang="el-GR" dirty="0" err="1"/>
              <a:t>γουάν</a:t>
            </a:r>
            <a:r>
              <a:rPr lang="el-GR" dirty="0"/>
              <a:t> και οι χαμηλές τιμές ενισχύουν τις εξαγωγές της.</a:t>
            </a:r>
          </a:p>
          <a:p>
            <a:r>
              <a:rPr lang="el-GR" dirty="0"/>
              <a:t>Αξιωματούχοι του ΔΝΤ επισκέπτονται την Κίνα για να εξετάσουν τις πολιτικές της, ενώ οικονομολόγοι προτείνουν ανατίμηση του </a:t>
            </a:r>
            <a:r>
              <a:rPr lang="el-GR" dirty="0" err="1"/>
              <a:t>γουάν</a:t>
            </a:r>
            <a:r>
              <a:rPr lang="el-GR" dirty="0"/>
              <a:t> για την ενίσχυση της εγχώριας κατανάλωσης, παρά τον κίνδυνο για τους εξαγωγείς.</a:t>
            </a:r>
          </a:p>
          <a:p>
            <a:endParaRPr lang="el-G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14290"/>
            <a:ext cx="8229600" cy="928694"/>
          </a:xfrm>
        </p:spPr>
        <p:txBody>
          <a:bodyPr>
            <a:normAutofit fontScale="90000"/>
          </a:bodyPr>
          <a:lstStyle/>
          <a:p>
            <a:r>
              <a:rPr lang="en-US" sz="3600" dirty="0" smtClean="0"/>
              <a:t/>
            </a:r>
            <a:br>
              <a:rPr lang="en-US" sz="3600" dirty="0" smtClean="0"/>
            </a:br>
            <a:r>
              <a:rPr lang="en-US" sz="3600" dirty="0" smtClean="0"/>
              <a:t/>
            </a:r>
            <a:br>
              <a:rPr lang="en-US" sz="3600" dirty="0" smtClean="0"/>
            </a:br>
            <a:r>
              <a:rPr lang="en-US" sz="3200" dirty="0" smtClean="0"/>
              <a:t> </a:t>
            </a:r>
            <a:br>
              <a:rPr lang="en-US" sz="3200" dirty="0" smtClean="0"/>
            </a:br>
            <a:r>
              <a:rPr lang="en-US" sz="3200" dirty="0" smtClean="0"/>
              <a:t/>
            </a:r>
            <a:br>
              <a:rPr lang="en-US" sz="3200" dirty="0" smtClean="0"/>
            </a:br>
            <a:r>
              <a:rPr lang="en-US" sz="3200" dirty="0" smtClean="0"/>
              <a:t/>
            </a:r>
            <a:br>
              <a:rPr lang="en-US" sz="3200" dirty="0" smtClean="0"/>
            </a:br>
            <a:r>
              <a:rPr lang="el-GR" dirty="0"/>
              <a:t/>
            </a:r>
            <a:br>
              <a:rPr lang="el-GR" dirty="0"/>
            </a:br>
            <a:endParaRPr lang="el-GR" dirty="0"/>
          </a:p>
        </p:txBody>
      </p:sp>
      <p:pic>
        <p:nvPicPr>
          <p:cNvPr id="3" name="ember3181" descr="chart, bar chart, treemap chart"/>
          <p:cNvPicPr/>
          <p:nvPr/>
        </p:nvPicPr>
        <p:blipFill>
          <a:blip r:embed="rId2" cstate="print"/>
          <a:srcRect/>
          <a:stretch>
            <a:fillRect/>
          </a:stretch>
        </p:blipFill>
        <p:spPr bwMode="auto">
          <a:xfrm>
            <a:off x="467545" y="571480"/>
            <a:ext cx="7462041" cy="6025871"/>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dirty="0" smtClean="0"/>
              <a:t>China : Residential Property Prices </a:t>
            </a:r>
            <a:endParaRPr lang="el-GR" dirty="0"/>
          </a:p>
        </p:txBody>
      </p:sp>
      <p:pic>
        <p:nvPicPr>
          <p:cNvPr id="9" name="8 - Θέση περιεχομένου" descr="image (8).png"/>
          <p:cNvPicPr>
            <a:picLocks noGrp="1" noChangeAspect="1"/>
          </p:cNvPicPr>
          <p:nvPr>
            <p:ph sz="quarter" idx="1"/>
          </p:nvPr>
        </p:nvPicPr>
        <p:blipFill>
          <a:blip r:embed="rId2" cstate="print"/>
          <a:stretch>
            <a:fillRect/>
          </a:stretch>
        </p:blipFill>
        <p:spPr>
          <a:xfrm>
            <a:off x="457200" y="1862644"/>
            <a:ext cx="3657600" cy="4047111"/>
          </a:xfrm>
        </p:spPr>
      </p:pic>
      <p:sp>
        <p:nvSpPr>
          <p:cNvPr id="4" name="3 - Θέση περιεχομένου"/>
          <p:cNvSpPr>
            <a:spLocks noGrp="1"/>
          </p:cNvSpPr>
          <p:nvPr>
            <p:ph sz="quarter" idx="2"/>
          </p:nvPr>
        </p:nvSpPr>
        <p:spPr/>
        <p:txBody>
          <a:bodyPr/>
          <a:lstStyle/>
          <a:p>
            <a:r>
              <a:rPr lang="en-US" dirty="0" smtClean="0"/>
              <a:t>Severe decline that could trigger recession if Central Authorities ignore.</a:t>
            </a:r>
            <a:endParaRPr lang="el-G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dirty="0" smtClean="0"/>
              <a:t>Bonds</a:t>
            </a:r>
            <a:endParaRPr lang="en-US" dirty="0"/>
          </a:p>
        </p:txBody>
      </p:sp>
      <p:sp>
        <p:nvSpPr>
          <p:cNvPr id="2" name="Subtitle 1"/>
          <p:cNvSpPr>
            <a:spLocks noGrp="1"/>
          </p:cNvSpPr>
          <p:nvPr>
            <p:ph type="subTitle" idx="1"/>
          </p:nvPr>
        </p:nvSpPr>
        <p:spPr>
          <a:xfrm>
            <a:off x="2214546" y="5000636"/>
            <a:ext cx="6172200" cy="428628"/>
          </a:xfrm>
        </p:spPr>
        <p:txBody>
          <a:bodyPr/>
          <a:lstStyle/>
          <a:p>
            <a:r>
              <a:rPr lang="en-GB" dirty="0" smtClean="0"/>
              <a:t>Solidus Sec.</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sz="3600" b="1" dirty="0" smtClean="0"/>
              <a:t>Bonds </a:t>
            </a:r>
            <a:r>
              <a:rPr lang="en-US" sz="3600" b="1" dirty="0" err="1" smtClean="0"/>
              <a:t>vs</a:t>
            </a:r>
            <a:r>
              <a:rPr lang="en-US" sz="3600" b="1" dirty="0" smtClean="0"/>
              <a:t> Stocks </a:t>
            </a:r>
            <a:endParaRPr lang="el-GR" sz="3600" b="1" dirty="0"/>
          </a:p>
        </p:txBody>
      </p:sp>
      <p:sp>
        <p:nvSpPr>
          <p:cNvPr id="3" name="2 - Θέση περιεχομένου"/>
          <p:cNvSpPr>
            <a:spLocks noGrp="1"/>
          </p:cNvSpPr>
          <p:nvPr>
            <p:ph sz="quarter" idx="1"/>
          </p:nvPr>
        </p:nvSpPr>
        <p:spPr/>
        <p:txBody>
          <a:bodyPr>
            <a:normAutofit fontScale="77500" lnSpcReduction="20000"/>
          </a:bodyPr>
          <a:lstStyle/>
          <a:p>
            <a:r>
              <a:rPr lang="en-US" dirty="0" smtClean="0"/>
              <a:t>The most important market in the world is signaling that inflation is returning to the financial system.</a:t>
            </a:r>
            <a:endParaRPr lang="el-GR" dirty="0" smtClean="0"/>
          </a:p>
          <a:p>
            <a:r>
              <a:rPr lang="en-US" dirty="0" smtClean="0"/>
              <a:t>sovereign/ government bonds are THE bedrock of the current financial system. Indeed, the yields on these bonds represent the “risk free” rate of return against which all risk assets (including stocks) are valued</a:t>
            </a:r>
          </a:p>
          <a:p>
            <a:r>
              <a:rPr lang="en-US" dirty="0" smtClean="0"/>
              <a:t>Put simply, BONDs, not stocks, are THE asset class to watch for clues as to what is coming down the pike</a:t>
            </a:r>
            <a:endParaRPr lang="el-GR" dirty="0"/>
          </a:p>
        </p:txBody>
      </p:sp>
      <p:sp>
        <p:nvSpPr>
          <p:cNvPr id="4" name="3 - Θέση περιεχομένου"/>
          <p:cNvSpPr>
            <a:spLocks noGrp="1"/>
          </p:cNvSpPr>
          <p:nvPr>
            <p:ph sz="quarter" idx="2"/>
          </p:nvPr>
        </p:nvSpPr>
        <p:spPr/>
        <p:txBody>
          <a:bodyPr>
            <a:normAutofit fontScale="77500" lnSpcReduction="20000"/>
          </a:bodyPr>
          <a:lstStyle/>
          <a:p>
            <a:r>
              <a:rPr lang="en-US" dirty="0" smtClean="0"/>
              <a:t>The financial media (and most investors) like to focus on stocks because they are a volatile asset class and this volatility potentially translates to making a LOT of money quickly. </a:t>
            </a:r>
            <a:endParaRPr lang="el-GR" dirty="0" smtClean="0"/>
          </a:p>
          <a:p>
            <a:r>
              <a:rPr lang="en-US" dirty="0" smtClean="0"/>
              <a:t>The global stock market is about $80 trillion in size. By way of comparison, the debt/ bond market is over $300 trillion in size. </a:t>
            </a:r>
            <a:endParaRPr lang="el-G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71472" y="214290"/>
            <a:ext cx="8229600" cy="766438"/>
          </a:xfrm>
        </p:spPr>
        <p:txBody>
          <a:bodyPr>
            <a:normAutofit fontScale="90000"/>
          </a:bodyPr>
          <a:lstStyle/>
          <a:p>
            <a:r>
              <a:rPr lang="en-US" dirty="0" smtClean="0"/>
              <a:t/>
            </a:r>
            <a:br>
              <a:rPr lang="en-US" dirty="0" smtClean="0"/>
            </a:br>
            <a:endParaRPr lang="el-GR" dirty="0"/>
          </a:p>
        </p:txBody>
      </p:sp>
      <p:sp>
        <p:nvSpPr>
          <p:cNvPr id="3" name="2 - Θέση περιεχομένου"/>
          <p:cNvSpPr>
            <a:spLocks noGrp="1"/>
          </p:cNvSpPr>
          <p:nvPr>
            <p:ph sz="quarter" idx="1"/>
          </p:nvPr>
        </p:nvSpPr>
        <p:spPr>
          <a:xfrm>
            <a:off x="539552" y="1214422"/>
            <a:ext cx="4038600" cy="5238914"/>
          </a:xfrm>
        </p:spPr>
        <p:txBody>
          <a:bodyPr>
            <a:normAutofit fontScale="85000" lnSpcReduction="20000"/>
          </a:bodyPr>
          <a:lstStyle/>
          <a:p>
            <a:r>
              <a:rPr lang="en-US" dirty="0" smtClean="0"/>
              <a:t>the bond market is signaling that inflation is coming.</a:t>
            </a:r>
          </a:p>
          <a:p>
            <a:r>
              <a:rPr lang="en-US" dirty="0" smtClean="0"/>
              <a:t>The yield on the 10-Year Japanese Government bond is going parabolic</a:t>
            </a:r>
          </a:p>
          <a:p>
            <a:r>
              <a:rPr lang="en-US" dirty="0" smtClean="0"/>
              <a:t>Japan is the grandfather of monetary policy insanity having first introduced insane policies like Zero Interest Rate Policy (ZIRP) and Quantitative Easing (QE) a decade before the Fed or anyone else.</a:t>
            </a:r>
          </a:p>
          <a:p>
            <a:r>
              <a:rPr lang="en-US" dirty="0" smtClean="0"/>
              <a:t>it makes sense that Japan is the first country to lose control of its bond market.</a:t>
            </a:r>
          </a:p>
          <a:p>
            <a:pPr>
              <a:buNone/>
            </a:pPr>
            <a:r>
              <a:rPr lang="en-US" dirty="0" smtClean="0"/>
              <a:t/>
            </a:r>
            <a:br>
              <a:rPr lang="en-US" dirty="0" smtClean="0"/>
            </a:br>
            <a:r>
              <a:rPr lang="en-US" dirty="0" smtClean="0"/>
              <a:t/>
            </a:r>
            <a:br>
              <a:rPr lang="en-US" dirty="0" smtClean="0"/>
            </a:br>
            <a:endParaRPr lang="el-GR" dirty="0"/>
          </a:p>
        </p:txBody>
      </p:sp>
      <p:sp>
        <p:nvSpPr>
          <p:cNvPr id="4" name="3 - Θέση περιεχομένου"/>
          <p:cNvSpPr>
            <a:spLocks noGrp="1"/>
          </p:cNvSpPr>
          <p:nvPr>
            <p:ph sz="quarter" idx="2"/>
          </p:nvPr>
        </p:nvSpPr>
        <p:spPr>
          <a:xfrm>
            <a:off x="4648200" y="1214422"/>
            <a:ext cx="4038600" cy="5238914"/>
          </a:xfrm>
        </p:spPr>
        <p:txBody>
          <a:bodyPr>
            <a:normAutofit fontScale="85000" lnSpcReduction="20000"/>
          </a:bodyPr>
          <a:lstStyle/>
          <a:p>
            <a:r>
              <a:rPr lang="en-US" dirty="0" smtClean="0"/>
              <a:t>Japan is not alone. The yield on Germany’s 10-year Government Bond is also turning up signaling that inflation is returning to that financial system as well</a:t>
            </a:r>
          </a:p>
          <a:p>
            <a:r>
              <a:rPr lang="en-US" dirty="0" smtClean="0"/>
              <a:t>This is deeply concerning because the European Central Bank is in fact cutting rates… and the yield is going UP instead of down (the ECB is easing into another inflationary storm).</a:t>
            </a:r>
          </a:p>
          <a:p>
            <a:r>
              <a:rPr lang="en-US" dirty="0" smtClean="0"/>
              <a:t>The Fed has already cut rates twice this year. And the yield on the 10-Year U.S. Treasury is refusing to break down</a:t>
            </a:r>
            <a:br>
              <a:rPr lang="en-US" dirty="0" smtClean="0"/>
            </a:br>
            <a:endParaRPr lang="en-US" dirty="0" smtClean="0"/>
          </a:p>
        </p:txBody>
      </p:sp>
      <p:sp>
        <p:nvSpPr>
          <p:cNvPr id="5" name="Rectangle 4"/>
          <p:cNvSpPr/>
          <p:nvPr/>
        </p:nvSpPr>
        <p:spPr>
          <a:xfrm>
            <a:off x="1000100" y="285728"/>
            <a:ext cx="7143800" cy="369332"/>
          </a:xfrm>
          <a:prstGeom prst="rect">
            <a:avLst/>
          </a:prstGeom>
        </p:spPr>
        <p:txBody>
          <a:bodyPr wrap="square">
            <a:spAutoFit/>
          </a:bodyPr>
          <a:lstStyle/>
          <a:p>
            <a:r>
              <a:rPr lang="en-US" b="1" dirty="0" smtClean="0"/>
              <a:t>Bonds Are Signaling Something MAJOR is Coming</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011222"/>
          </a:xfrm>
        </p:spPr>
        <p:txBody>
          <a:bodyPr>
            <a:noAutofit/>
          </a:bodyPr>
          <a:lstStyle/>
          <a:p>
            <a:r>
              <a:rPr lang="en-US" sz="2800" b="1" dirty="0" smtClean="0"/>
              <a:t>Bond Market signals inflation is returning</a:t>
            </a:r>
            <a:endParaRPr lang="el-GR" sz="2800" b="1" dirty="0"/>
          </a:p>
        </p:txBody>
      </p:sp>
      <p:sp>
        <p:nvSpPr>
          <p:cNvPr id="3" name="2 - Θέση περιεχομένου"/>
          <p:cNvSpPr>
            <a:spLocks noGrp="1"/>
          </p:cNvSpPr>
          <p:nvPr>
            <p:ph sz="quarter" idx="1"/>
          </p:nvPr>
        </p:nvSpPr>
        <p:spPr/>
        <p:txBody>
          <a:bodyPr>
            <a:normAutofit fontScale="77500" lnSpcReduction="20000"/>
          </a:bodyPr>
          <a:lstStyle/>
          <a:p>
            <a:r>
              <a:rPr lang="en-US" dirty="0" smtClean="0"/>
              <a:t>The Fed has already cut rates twice this year. And the yield on the 10-Year U.S. Treasury is refusing to break down</a:t>
            </a:r>
          </a:p>
          <a:p>
            <a:r>
              <a:rPr lang="en-US" dirty="0" smtClean="0"/>
              <a:t>it’s coiling in a triangle formation, preparing for a violent breakout</a:t>
            </a:r>
          </a:p>
          <a:p>
            <a:pPr fontAlgn="base"/>
            <a:r>
              <a:rPr lang="en-US" dirty="0" smtClean="0"/>
              <a:t>Given what is happening in Japan and Germany, the odds are that this breakout will be UP… meaning bonds are breaking down again.</a:t>
            </a:r>
          </a:p>
          <a:p>
            <a:pPr fontAlgn="base"/>
            <a:r>
              <a:rPr lang="en-US" dirty="0" smtClean="0"/>
              <a:t>Put simply, THE most important market in the world (bonds) is signaling inflation is returning to the financial system.</a:t>
            </a:r>
          </a:p>
          <a:p>
            <a:pPr fontAlgn="base"/>
            <a:endParaRPr lang="el-GR" dirty="0" smtClean="0"/>
          </a:p>
          <a:p>
            <a:pPr>
              <a:buNone/>
            </a:pPr>
            <a:endParaRPr lang="en-US" dirty="0" smtClean="0"/>
          </a:p>
          <a:p>
            <a:endParaRPr lang="el-GR" dirty="0"/>
          </a:p>
        </p:txBody>
      </p:sp>
      <p:pic>
        <p:nvPicPr>
          <p:cNvPr id="5" name="ember42" descr="No alternative text description for this image"/>
          <p:cNvPicPr>
            <a:picLocks noGrp="1"/>
          </p:cNvPicPr>
          <p:nvPr>
            <p:ph sz="quarter" idx="2"/>
          </p:nvPr>
        </p:nvPicPr>
        <p:blipFill>
          <a:blip r:embed="rId2" cstate="print"/>
          <a:stretch>
            <a:fillRect/>
          </a:stretch>
        </p:blipFill>
        <p:spPr bwMode="auto">
          <a:xfrm>
            <a:off x="4308741" y="1285860"/>
            <a:ext cx="4049473" cy="488634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62074"/>
          </a:xfrm>
        </p:spPr>
        <p:txBody>
          <a:bodyPr>
            <a:normAutofit/>
          </a:bodyPr>
          <a:lstStyle/>
          <a:p>
            <a:r>
              <a:rPr lang="en-US" b="1" dirty="0" smtClean="0"/>
              <a:t>When yields rise ..</a:t>
            </a:r>
            <a:endParaRPr lang="el-GR" b="1" dirty="0"/>
          </a:p>
        </p:txBody>
      </p:sp>
      <p:sp>
        <p:nvSpPr>
          <p:cNvPr id="3" name="2 - Θέση περιεχομένου"/>
          <p:cNvSpPr>
            <a:spLocks noGrp="1"/>
          </p:cNvSpPr>
          <p:nvPr>
            <p:ph sz="quarter" idx="1"/>
          </p:nvPr>
        </p:nvSpPr>
        <p:spPr>
          <a:xfrm>
            <a:off x="457200" y="1124744"/>
            <a:ext cx="3757610" cy="5001419"/>
          </a:xfrm>
        </p:spPr>
        <p:txBody>
          <a:bodyPr>
            <a:normAutofit fontScale="25000" lnSpcReduction="20000"/>
          </a:bodyPr>
          <a:lstStyle/>
          <a:p>
            <a:r>
              <a:rPr lang="en-US" sz="4300" dirty="0" smtClean="0">
                <a:latin typeface="Arial Black" pitchFamily="34" charset="0"/>
              </a:rPr>
              <a:t>U.S. 10Y is going up.</a:t>
            </a:r>
          </a:p>
          <a:p>
            <a:r>
              <a:rPr lang="en-US" sz="4300" dirty="0" smtClean="0">
                <a:latin typeface="Arial Black" pitchFamily="34" charset="0"/>
              </a:rPr>
              <a:t>U.S. 30Y climbing.</a:t>
            </a:r>
          </a:p>
          <a:p>
            <a:r>
              <a:rPr lang="en-US" sz="4300" dirty="0" smtClean="0">
                <a:latin typeface="Arial Black" pitchFamily="34" charset="0"/>
              </a:rPr>
              <a:t>Australia’s 5Y and 10Y pushing in new highs.</a:t>
            </a:r>
          </a:p>
          <a:p>
            <a:r>
              <a:rPr lang="en-US" sz="4300" dirty="0" smtClean="0">
                <a:latin typeface="Arial Black" pitchFamily="34" charset="0"/>
              </a:rPr>
              <a:t>Germany, France, Spain, all drifting higher at the same time.</a:t>
            </a:r>
          </a:p>
          <a:p>
            <a:r>
              <a:rPr lang="en-US" sz="4300" dirty="0" smtClean="0">
                <a:latin typeface="Arial Black" pitchFamily="34" charset="0"/>
              </a:rPr>
              <a:t>Governments pay more.</a:t>
            </a:r>
          </a:p>
          <a:p>
            <a:r>
              <a:rPr lang="en-US" sz="4300" dirty="0" smtClean="0">
                <a:latin typeface="Arial Black" pitchFamily="34" charset="0"/>
              </a:rPr>
              <a:t>Corporations pay more.</a:t>
            </a:r>
          </a:p>
          <a:p>
            <a:r>
              <a:rPr lang="en-US" sz="4300" dirty="0" smtClean="0">
                <a:latin typeface="Arial Black" pitchFamily="34" charset="0"/>
              </a:rPr>
              <a:t>Housing slows.</a:t>
            </a:r>
          </a:p>
          <a:p>
            <a:r>
              <a:rPr lang="en-US" sz="4300" dirty="0" smtClean="0">
                <a:latin typeface="Arial Black" pitchFamily="34" charset="0"/>
              </a:rPr>
              <a:t>Credit tightens.</a:t>
            </a:r>
          </a:p>
          <a:p>
            <a:r>
              <a:rPr lang="en-US" sz="4300" dirty="0" smtClean="0">
                <a:latin typeface="Arial Black" pitchFamily="34" charset="0"/>
              </a:rPr>
              <a:t>Consumers pull back.</a:t>
            </a:r>
          </a:p>
          <a:p>
            <a:r>
              <a:rPr lang="en-US" sz="4300" dirty="0" smtClean="0">
                <a:latin typeface="Arial Black" pitchFamily="34" charset="0"/>
              </a:rPr>
              <a:t>Emerging markets get crushed.</a:t>
            </a:r>
          </a:p>
          <a:p>
            <a:r>
              <a:rPr lang="en-US" sz="4300" b="1" dirty="0" smtClean="0">
                <a:latin typeface="Arial Black" pitchFamily="34" charset="0"/>
              </a:rPr>
              <a:t>None of this hits instantly, it stacks. Slowly. Quietly. Then suddenly</a:t>
            </a:r>
          </a:p>
          <a:p>
            <a:r>
              <a:rPr lang="en-US" sz="4300" b="1" dirty="0" smtClean="0">
                <a:latin typeface="Arial Black" pitchFamily="34" charset="0"/>
              </a:rPr>
              <a:t>This is exactly how downturns start</a:t>
            </a:r>
            <a:r>
              <a:rPr lang="en-US" sz="4300" dirty="0" smtClean="0">
                <a:latin typeface="Arial Black" pitchFamily="34" charset="0"/>
              </a:rPr>
              <a:t>: not with a crash, but with a slow, boring climb in yields that everyone ignores because stocks are still pumping.</a:t>
            </a:r>
          </a:p>
          <a:p>
            <a:r>
              <a:rPr lang="en-US" sz="4300" dirty="0" smtClean="0">
                <a:latin typeface="Arial Black" pitchFamily="34" charset="0"/>
              </a:rPr>
              <a:t>Investors  are busy arguing about AI, flipping </a:t>
            </a:r>
            <a:r>
              <a:rPr lang="en-US" sz="4300" dirty="0" err="1" smtClean="0">
                <a:latin typeface="Arial Black" pitchFamily="34" charset="0"/>
              </a:rPr>
              <a:t>memecoins</a:t>
            </a:r>
            <a:r>
              <a:rPr lang="en-US" sz="4300" dirty="0" smtClean="0">
                <a:latin typeface="Arial Black" pitchFamily="34" charset="0"/>
              </a:rPr>
              <a:t>, or celebrating new ATHs, the bond market is quietly tightening the screws on the entire system.</a:t>
            </a:r>
          </a:p>
          <a:p>
            <a:endParaRPr lang="en-US" sz="2400" b="1" dirty="0" smtClean="0"/>
          </a:p>
          <a:p>
            <a:endParaRPr lang="en-US" sz="2200" dirty="0" smtClean="0"/>
          </a:p>
          <a:p>
            <a:pPr>
              <a:buNone/>
            </a:pPr>
            <a:r>
              <a:rPr lang="en-US" dirty="0" smtClean="0"/>
              <a:t/>
            </a:r>
            <a:br>
              <a:rPr lang="en-US" dirty="0" smtClean="0"/>
            </a:br>
            <a:endParaRPr lang="el-GR" dirty="0"/>
          </a:p>
        </p:txBody>
      </p:sp>
      <p:sp>
        <p:nvSpPr>
          <p:cNvPr id="4" name="3 - Θέση περιεχομένου"/>
          <p:cNvSpPr>
            <a:spLocks noGrp="1"/>
          </p:cNvSpPr>
          <p:nvPr>
            <p:ph sz="quarter" idx="2"/>
          </p:nvPr>
        </p:nvSpPr>
        <p:spPr>
          <a:xfrm>
            <a:off x="4648200" y="1357298"/>
            <a:ext cx="3424262" cy="5072098"/>
          </a:xfrm>
        </p:spPr>
        <p:txBody>
          <a:bodyPr>
            <a:normAutofit fontScale="25000" lnSpcReduction="20000"/>
          </a:bodyPr>
          <a:lstStyle/>
          <a:p>
            <a:r>
              <a:rPr lang="en-US" sz="2100" dirty="0" smtClean="0"/>
              <a:t/>
            </a:r>
            <a:br>
              <a:rPr lang="en-US" sz="2100" dirty="0" smtClean="0"/>
            </a:br>
            <a:r>
              <a:rPr lang="en-US" sz="2100" dirty="0" smtClean="0"/>
              <a:t/>
            </a:r>
            <a:br>
              <a:rPr lang="en-US" sz="2100" dirty="0" smtClean="0"/>
            </a:br>
            <a:r>
              <a:rPr lang="en-US" sz="1800" dirty="0" smtClean="0"/>
              <a:t/>
            </a:r>
            <a:br>
              <a:rPr lang="en-US" sz="1800" dirty="0" smtClean="0"/>
            </a:br>
            <a:endParaRPr lang="el-GR" sz="1700" b="1" dirty="0"/>
          </a:p>
        </p:txBody>
      </p:sp>
      <p:pic>
        <p:nvPicPr>
          <p:cNvPr id="5" name="ember43" descr="graphical user interface, application, chat or text message"/>
          <p:cNvPicPr/>
          <p:nvPr/>
        </p:nvPicPr>
        <p:blipFill>
          <a:blip r:embed="rId2" cstate="print"/>
          <a:srcRect/>
          <a:stretch>
            <a:fillRect/>
          </a:stretch>
        </p:blipFill>
        <p:spPr bwMode="auto">
          <a:xfrm>
            <a:off x="4500563" y="980728"/>
            <a:ext cx="3571899" cy="5472608"/>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US  economic </a:t>
            </a:r>
            <a:r>
              <a:rPr lang="en-US" b="1" dirty="0"/>
              <a:t>c</a:t>
            </a:r>
            <a:r>
              <a:rPr lang="en-US" b="1" dirty="0" smtClean="0"/>
              <a:t>limate</a:t>
            </a:r>
            <a:endParaRPr lang="el-GR" b="1" dirty="0"/>
          </a:p>
        </p:txBody>
      </p:sp>
      <p:pic>
        <p:nvPicPr>
          <p:cNvPr id="5" name="4 - Θέση περιεχομένου" descr="image (5).png"/>
          <p:cNvPicPr>
            <a:picLocks noGrp="1" noChangeAspect="1"/>
          </p:cNvPicPr>
          <p:nvPr>
            <p:ph sz="quarter" idx="1"/>
          </p:nvPr>
        </p:nvPicPr>
        <p:blipFill>
          <a:blip r:embed="rId2" cstate="print"/>
          <a:stretch>
            <a:fillRect/>
          </a:stretch>
        </p:blipFill>
        <p:spPr>
          <a:xfrm>
            <a:off x="457200" y="1785926"/>
            <a:ext cx="3657600" cy="4143403"/>
          </a:xfrm>
        </p:spPr>
      </p:pic>
      <p:sp>
        <p:nvSpPr>
          <p:cNvPr id="4" name="3 - Θέση περιεχομένου"/>
          <p:cNvSpPr>
            <a:spLocks noGrp="1"/>
          </p:cNvSpPr>
          <p:nvPr>
            <p:ph sz="quarter" idx="2"/>
          </p:nvPr>
        </p:nvSpPr>
        <p:spPr/>
        <p:txBody>
          <a:bodyPr>
            <a:normAutofit lnSpcReduction="10000"/>
          </a:bodyPr>
          <a:lstStyle/>
          <a:p>
            <a:r>
              <a:rPr lang="en-US" sz="2000" dirty="0" smtClean="0"/>
              <a:t>The economic mood in US is bad, despite conventional statistics showing a growing economy , low unemployment and rising wages.</a:t>
            </a:r>
          </a:p>
          <a:p>
            <a:r>
              <a:rPr lang="en-US" sz="2000" dirty="0" smtClean="0"/>
              <a:t>One major reason is that the way normal people look at inflation is very different to the way economists look at. For this reason they will say that inflation is still too high.</a:t>
            </a:r>
            <a:endParaRPr lang="el-GR" sz="20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7467600" cy="582594"/>
          </a:xfrm>
        </p:spPr>
        <p:txBody>
          <a:bodyPr/>
          <a:lstStyle/>
          <a:p>
            <a:r>
              <a:rPr lang="en-US" b="1" dirty="0" smtClean="0"/>
              <a:t>Japan’s yield gap </a:t>
            </a:r>
            <a:endParaRPr lang="el-GR" b="1" dirty="0"/>
          </a:p>
        </p:txBody>
      </p:sp>
      <p:sp>
        <p:nvSpPr>
          <p:cNvPr id="3" name="2 - Θέση περιεχομένου"/>
          <p:cNvSpPr>
            <a:spLocks noGrp="1"/>
          </p:cNvSpPr>
          <p:nvPr>
            <p:ph sz="quarter" idx="1"/>
          </p:nvPr>
        </p:nvSpPr>
        <p:spPr/>
        <p:txBody>
          <a:bodyPr>
            <a:normAutofit fontScale="77500" lnSpcReduction="20000"/>
          </a:bodyPr>
          <a:lstStyle/>
          <a:p>
            <a:r>
              <a:rPr lang="en-US" dirty="0" smtClean="0"/>
              <a:t>Dollar-yen movements typically follow the US-Japan bond yield spread, but this relationship has reversed since April. Japan’s 10-year yield is approaching 2 per cent, the highest point since 2007, while the US 10-year has stayed just above 4 per cent. Yet instead of appreciating, the yen continues to weaken against the dollar. The old pattern may re-emerge next year as data support higher rates, but the </a:t>
            </a:r>
            <a:r>
              <a:rPr lang="en-US" dirty="0" err="1" smtClean="0"/>
              <a:t>BoJ</a:t>
            </a:r>
            <a:r>
              <a:rPr lang="en-US" dirty="0" smtClean="0"/>
              <a:t> faces a difficult path as a steeper yield curve raises its interest-payment burden.</a:t>
            </a:r>
          </a:p>
        </p:txBody>
      </p:sp>
      <p:pic>
        <p:nvPicPr>
          <p:cNvPr id="5" name="ember42" descr="chart"/>
          <p:cNvPicPr>
            <a:picLocks noGrp="1"/>
          </p:cNvPicPr>
          <p:nvPr>
            <p:ph sz="quarter" idx="2"/>
          </p:nvPr>
        </p:nvPicPr>
        <p:blipFill>
          <a:blip r:embed="rId2" cstate="print"/>
          <a:stretch>
            <a:fillRect/>
          </a:stretch>
        </p:blipFill>
        <p:spPr bwMode="auto">
          <a:xfrm>
            <a:off x="4270375" y="1214422"/>
            <a:ext cx="3657600" cy="4500578"/>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b="1" dirty="0" smtClean="0"/>
              <a:t>Japanese Bond yields @ record levels </a:t>
            </a:r>
            <a:endParaRPr lang="el-GR" b="1" dirty="0"/>
          </a:p>
        </p:txBody>
      </p:sp>
      <p:sp>
        <p:nvSpPr>
          <p:cNvPr id="3" name="2 - Θέση περιεχομένου"/>
          <p:cNvSpPr>
            <a:spLocks noGrp="1"/>
          </p:cNvSpPr>
          <p:nvPr>
            <p:ph sz="quarter" idx="1"/>
          </p:nvPr>
        </p:nvSpPr>
        <p:spPr/>
        <p:txBody>
          <a:bodyPr>
            <a:normAutofit fontScale="62500" lnSpcReduction="20000"/>
          </a:bodyPr>
          <a:lstStyle/>
          <a:p>
            <a:r>
              <a:rPr lang="en-US" dirty="0" smtClean="0"/>
              <a:t>Japanese yields have progressively risen in the last year to levels not seen in nearly one and half decade (and more for the 30 year yields).</a:t>
            </a:r>
            <a:br>
              <a:rPr lang="en-US" dirty="0" smtClean="0"/>
            </a:br>
            <a:r>
              <a:rPr lang="en-US" dirty="0" smtClean="0"/>
              <a:t/>
            </a:r>
            <a:br>
              <a:rPr lang="en-US" dirty="0" smtClean="0"/>
            </a:br>
            <a:r>
              <a:rPr lang="en-US" dirty="0" smtClean="0"/>
              <a:t>Sovereign borrowing and indebtedness are increasingly a focus of astute investors, and in our view should be a risk metric to be monitored by all investors.</a:t>
            </a:r>
          </a:p>
          <a:p>
            <a:r>
              <a:rPr lang="en-US" b="1" dirty="0" smtClean="0"/>
              <a:t>Further rise in longer dated rates in Japan and/or globally could test both the leverage in the system similar to 2020 (many hedge funds have leverage bond "basis trade" positions), and the carry trade to the extent that some investors hold positions.</a:t>
            </a:r>
            <a:r>
              <a:rPr lang="en-US" dirty="0" smtClean="0"/>
              <a:t/>
            </a:r>
            <a:br>
              <a:rPr lang="en-US" dirty="0" smtClean="0"/>
            </a:br>
            <a:r>
              <a:rPr lang="en-US" dirty="0" smtClean="0"/>
              <a:t/>
            </a:r>
            <a:br>
              <a:rPr lang="en-US" dirty="0" smtClean="0"/>
            </a:br>
            <a:r>
              <a:rPr lang="en-US" dirty="0" smtClean="0"/>
              <a:t/>
            </a:r>
            <a:br>
              <a:rPr lang="en-US" dirty="0" smtClean="0"/>
            </a:br>
            <a:endParaRPr lang="el-GR" dirty="0"/>
          </a:p>
        </p:txBody>
      </p:sp>
      <p:pic>
        <p:nvPicPr>
          <p:cNvPr id="5" name="ember41" descr="graphical user interface, chart"/>
          <p:cNvPicPr>
            <a:picLocks noGrp="1"/>
          </p:cNvPicPr>
          <p:nvPr>
            <p:ph sz="quarter" idx="2"/>
          </p:nvPr>
        </p:nvPicPr>
        <p:blipFill>
          <a:blip r:embed="rId2" cstate="print"/>
          <a:stretch>
            <a:fillRect/>
          </a:stretch>
        </p:blipFill>
        <p:spPr bwMode="auto">
          <a:xfrm>
            <a:off x="4357686" y="1500174"/>
            <a:ext cx="3657600" cy="428628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7467600" cy="654032"/>
          </a:xfrm>
        </p:spPr>
        <p:txBody>
          <a:bodyPr/>
          <a:lstStyle/>
          <a:p>
            <a:r>
              <a:rPr lang="en-US" b="1" dirty="0" smtClean="0"/>
              <a:t>Yields, Germany </a:t>
            </a:r>
            <a:endParaRPr lang="el-GR" b="1" dirty="0"/>
          </a:p>
        </p:txBody>
      </p:sp>
      <p:sp>
        <p:nvSpPr>
          <p:cNvPr id="3" name="2 - Θέση περιεχομένου"/>
          <p:cNvSpPr>
            <a:spLocks noGrp="1"/>
          </p:cNvSpPr>
          <p:nvPr>
            <p:ph sz="quarter" idx="1"/>
          </p:nvPr>
        </p:nvSpPr>
        <p:spPr/>
        <p:txBody>
          <a:bodyPr>
            <a:normAutofit fontScale="92500" lnSpcReduction="10000"/>
          </a:bodyPr>
          <a:lstStyle/>
          <a:p>
            <a:r>
              <a:rPr lang="en-US" sz="1600" dirty="0" smtClean="0"/>
              <a:t>German 30-year yields are sitting at their highest levels in more than a decade</a:t>
            </a:r>
          </a:p>
          <a:p>
            <a:r>
              <a:rPr lang="en-US" sz="1600" dirty="0" smtClean="0"/>
              <a:t>The move above 3.4 percent marks a structural shift in Europe’s rate environment : </a:t>
            </a:r>
          </a:p>
          <a:p>
            <a:pPr>
              <a:buFont typeface="Wingdings" pitchFamily="2" charset="2"/>
              <a:buChar char="ü"/>
            </a:pPr>
            <a:r>
              <a:rPr lang="en-US" sz="1600" dirty="0" smtClean="0"/>
              <a:t>Fiscal policy is no longer anchored to the old European model.</a:t>
            </a:r>
            <a:br>
              <a:rPr lang="en-US" sz="1600" dirty="0" smtClean="0"/>
            </a:br>
            <a:r>
              <a:rPr lang="en-US" sz="1600" dirty="0" smtClean="0"/>
              <a:t>Germany’s constitutional debt brake has been repeatedly softened through special funds and rulings, and markets now expect structurally higher issuance of long maturities to finance </a:t>
            </a:r>
            <a:r>
              <a:rPr lang="en-US" sz="1600" dirty="0" err="1" smtClean="0"/>
              <a:t>defence</a:t>
            </a:r>
            <a:r>
              <a:rPr lang="en-US" sz="1600" dirty="0" smtClean="0"/>
              <a:t>, energy transition and industrial support. More supply at the long end means upward pressure on yields.</a:t>
            </a:r>
          </a:p>
          <a:p>
            <a:endParaRPr lang="el-GR" sz="1600" dirty="0"/>
          </a:p>
        </p:txBody>
      </p:sp>
      <p:sp>
        <p:nvSpPr>
          <p:cNvPr id="4" name="3 - Θέση περιεχομένου"/>
          <p:cNvSpPr>
            <a:spLocks noGrp="1"/>
          </p:cNvSpPr>
          <p:nvPr>
            <p:ph sz="quarter" idx="2"/>
          </p:nvPr>
        </p:nvSpPr>
        <p:spPr/>
        <p:txBody>
          <a:bodyPr>
            <a:normAutofit fontScale="92500" lnSpcReduction="10000"/>
          </a:bodyPr>
          <a:lstStyle/>
          <a:p>
            <a:pPr>
              <a:buFont typeface="Wingdings" pitchFamily="2" charset="2"/>
              <a:buChar char="ü"/>
            </a:pPr>
            <a:r>
              <a:rPr lang="en-US" sz="1200" dirty="0" smtClean="0"/>
              <a:t>The ECB’s “high for longer” stance is being priced in.</a:t>
            </a:r>
            <a:br>
              <a:rPr lang="en-US" sz="1200" dirty="0" smtClean="0"/>
            </a:br>
            <a:r>
              <a:rPr lang="en-US" sz="1200" dirty="0" smtClean="0"/>
              <a:t>Even with disinflation progressing through 2024–25, ECB officials have been explicit: policy rates are not going back to the zero-rate era. The term premium — which was negative for years — has </a:t>
            </a:r>
            <a:r>
              <a:rPr lang="en-US" sz="1200" dirty="0" err="1" smtClean="0"/>
              <a:t>normalised</a:t>
            </a:r>
            <a:r>
              <a:rPr lang="en-US" sz="1200" dirty="0" smtClean="0"/>
              <a:t> and is still rising.</a:t>
            </a:r>
          </a:p>
          <a:p>
            <a:pPr>
              <a:buFont typeface="Wingdings" pitchFamily="2" charset="2"/>
              <a:buChar char="ü"/>
            </a:pPr>
            <a:r>
              <a:rPr lang="en-US" sz="1200" dirty="0" smtClean="0"/>
              <a:t>Europe’s growth picture has shifted.</a:t>
            </a:r>
            <a:br>
              <a:rPr lang="en-US" sz="1200" dirty="0" smtClean="0"/>
            </a:br>
            <a:r>
              <a:rPr lang="en-US" sz="1200" dirty="0" smtClean="0"/>
              <a:t>The </a:t>
            </a:r>
            <a:r>
              <a:rPr lang="en-US" sz="1200" dirty="0" err="1" smtClean="0"/>
              <a:t>eurozone</a:t>
            </a:r>
            <a:r>
              <a:rPr lang="en-US" sz="1200" dirty="0" smtClean="0"/>
              <a:t> is not booming, but the recession fears of 2023–24 have faded. That reduces safe-haven demand for long-dated Bunds. At the same time, capital expenditure for energy infrastructure and </a:t>
            </a:r>
            <a:r>
              <a:rPr lang="en-US" sz="1200" dirty="0" err="1" smtClean="0"/>
              <a:t>onshoring</a:t>
            </a:r>
            <a:r>
              <a:rPr lang="en-US" sz="1200" dirty="0" smtClean="0"/>
              <a:t> continues to lift long-term investment needs.</a:t>
            </a:r>
          </a:p>
          <a:p>
            <a:pPr>
              <a:buFont typeface="Wingdings" pitchFamily="2" charset="2"/>
              <a:buChar char="ü"/>
            </a:pPr>
            <a:r>
              <a:rPr lang="en-US" sz="1200" dirty="0" smtClean="0"/>
              <a:t>Global bond markets are more interconnected than before.</a:t>
            </a:r>
            <a:br>
              <a:rPr lang="en-US" sz="1200" dirty="0" smtClean="0"/>
            </a:br>
            <a:r>
              <a:rPr lang="en-US" sz="1200" dirty="0" smtClean="0"/>
              <a:t>Higher long-term US yields (driven by deficits, supply and a </a:t>
            </a:r>
            <a:r>
              <a:rPr lang="en-US" sz="1200" dirty="0" err="1" smtClean="0"/>
              <a:t>repricing</a:t>
            </a:r>
            <a:r>
              <a:rPr lang="en-US" sz="1200" dirty="0" smtClean="0"/>
              <a:t> of the neutral rate) have spilled over into European curves. Bunds are no longer trading in isolation — they are reacting to global term-premium </a:t>
            </a:r>
            <a:r>
              <a:rPr lang="en-US" sz="1200" dirty="0" err="1" smtClean="0"/>
              <a:t>repricing</a:t>
            </a:r>
            <a:r>
              <a:rPr lang="en-US" sz="1200" dirty="0" smtClean="0"/>
              <a:t>.</a:t>
            </a:r>
            <a:br>
              <a:rPr lang="en-US" sz="1200" dirty="0" smtClean="0"/>
            </a:br>
            <a:r>
              <a:rPr lang="en-US" sz="1200" dirty="0" smtClean="0"/>
              <a:t/>
            </a:r>
            <a:br>
              <a:rPr lang="en-US" sz="1200" dirty="0" smtClean="0"/>
            </a:br>
            <a:r>
              <a:rPr lang="en-US" sz="1200" b="1" dirty="0" smtClean="0"/>
              <a:t>MEANS : A world of structurally higher term </a:t>
            </a:r>
            <a:r>
              <a:rPr lang="en-US" sz="1200" b="1" dirty="0" err="1" smtClean="0"/>
              <a:t>premia</a:t>
            </a:r>
            <a:r>
              <a:rPr lang="en-US" sz="1200" b="1" dirty="0" smtClean="0"/>
              <a:t>, larger fiscal footprints and persistent investment demands creates a very different backdrop for Europe’s long-duration assets.</a:t>
            </a:r>
            <a:r>
              <a:rPr lang="en-US" sz="1200" dirty="0" smtClean="0"/>
              <a:t/>
            </a:r>
            <a:br>
              <a:rPr lang="en-US" sz="1200" dirty="0" smtClean="0"/>
            </a:br>
            <a:endParaRPr lang="el-GR" sz="12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260648"/>
            <a:ext cx="8229600" cy="453708"/>
          </a:xfrm>
        </p:spPr>
        <p:txBody>
          <a:bodyPr>
            <a:normAutofit fontScale="90000"/>
          </a:bodyPr>
          <a:lstStyle/>
          <a:p>
            <a:r>
              <a:rPr lang="en-US" b="1" dirty="0" smtClean="0"/>
              <a:t>German 30y yields </a:t>
            </a:r>
            <a:endParaRPr lang="el-GR" b="1" dirty="0"/>
          </a:p>
        </p:txBody>
      </p:sp>
      <p:pic>
        <p:nvPicPr>
          <p:cNvPr id="4" name="3 - Θέση περιεχομένου" descr="chart"/>
          <p:cNvPicPr>
            <a:picLocks noGrp="1"/>
          </p:cNvPicPr>
          <p:nvPr>
            <p:ph sz="quarter" idx="1"/>
          </p:nvPr>
        </p:nvPicPr>
        <p:blipFill>
          <a:blip r:embed="rId2" cstate="print"/>
          <a:stretch>
            <a:fillRect/>
          </a:stretch>
        </p:blipFill>
        <p:spPr bwMode="auto">
          <a:xfrm>
            <a:off x="457200" y="1285860"/>
            <a:ext cx="7467600" cy="5047439"/>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7467600" cy="511156"/>
          </a:xfrm>
        </p:spPr>
        <p:txBody>
          <a:bodyPr>
            <a:normAutofit fontScale="90000"/>
          </a:bodyPr>
          <a:lstStyle/>
          <a:p>
            <a:r>
              <a:rPr lang="en-US" b="1" dirty="0" smtClean="0"/>
              <a:t>Yield Gap is narrowing</a:t>
            </a:r>
            <a:endParaRPr lang="el-GR" b="1" dirty="0"/>
          </a:p>
        </p:txBody>
      </p:sp>
      <p:sp>
        <p:nvSpPr>
          <p:cNvPr id="3" name="2 - Θέση περιεχομένου"/>
          <p:cNvSpPr>
            <a:spLocks noGrp="1"/>
          </p:cNvSpPr>
          <p:nvPr>
            <p:ph sz="quarter" idx="1"/>
          </p:nvPr>
        </p:nvSpPr>
        <p:spPr/>
        <p:txBody>
          <a:bodyPr>
            <a:normAutofit/>
          </a:bodyPr>
          <a:lstStyle/>
          <a:p>
            <a:r>
              <a:rPr lang="en-US" sz="1600" dirty="0" smtClean="0"/>
              <a:t>Dollar-yen movements typically follow the US-Japan bond yield spread, but this relationship has reversed since April. Japan’s 10-year yield is approaching 2 per cent, the highest point since 2007, while the US 10-year has stayed just above 4 per cent. </a:t>
            </a:r>
          </a:p>
          <a:p>
            <a:r>
              <a:rPr lang="en-US" sz="1600" dirty="0" smtClean="0"/>
              <a:t>Yet instead of appreciating, the yen continues to weaken against the dollar. </a:t>
            </a:r>
          </a:p>
          <a:p>
            <a:r>
              <a:rPr lang="en-US" sz="1600" dirty="0" smtClean="0"/>
              <a:t>The old pattern may re-emerge next year as data support higher rates, but the </a:t>
            </a:r>
            <a:r>
              <a:rPr lang="en-US" sz="1600" dirty="0" err="1" smtClean="0"/>
              <a:t>BoJ</a:t>
            </a:r>
            <a:r>
              <a:rPr lang="en-US" sz="1600" dirty="0" smtClean="0"/>
              <a:t> faces a difficult path as a steeper yield curve raises its interest-payment burden</a:t>
            </a:r>
            <a:endParaRPr lang="el-GR" sz="1600" dirty="0"/>
          </a:p>
        </p:txBody>
      </p:sp>
      <p:pic>
        <p:nvPicPr>
          <p:cNvPr id="5" name="ember42" descr="chart"/>
          <p:cNvPicPr>
            <a:picLocks noGrp="1"/>
          </p:cNvPicPr>
          <p:nvPr>
            <p:ph sz="quarter" idx="2"/>
          </p:nvPr>
        </p:nvPicPr>
        <p:blipFill>
          <a:blip r:embed="rId2" cstate="print"/>
          <a:stretch>
            <a:fillRect/>
          </a:stretch>
        </p:blipFill>
        <p:spPr bwMode="auto">
          <a:xfrm>
            <a:off x="4270375" y="1357298"/>
            <a:ext cx="3657600" cy="4357702"/>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7467600" cy="582594"/>
          </a:xfrm>
        </p:spPr>
        <p:txBody>
          <a:bodyPr>
            <a:normAutofit/>
          </a:bodyPr>
          <a:lstStyle/>
          <a:p>
            <a:r>
              <a:rPr lang="en-US" dirty="0" smtClean="0"/>
              <a:t>US 5y Yields – Nominal GDP Growth</a:t>
            </a:r>
            <a:endParaRPr lang="el-GR" dirty="0"/>
          </a:p>
        </p:txBody>
      </p:sp>
      <p:pic>
        <p:nvPicPr>
          <p:cNvPr id="4" name="ember388" descr="diagram"/>
          <p:cNvPicPr>
            <a:picLocks noGrp="1"/>
          </p:cNvPicPr>
          <p:nvPr>
            <p:ph sz="quarter" idx="1"/>
          </p:nvPr>
        </p:nvPicPr>
        <p:blipFill>
          <a:blip r:embed="rId2" cstate="print"/>
          <a:srcRect/>
          <a:stretch>
            <a:fillRect/>
          </a:stretch>
        </p:blipFill>
        <p:spPr bwMode="auto">
          <a:xfrm>
            <a:off x="611560" y="1268760"/>
            <a:ext cx="7460902" cy="5112568"/>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dirty="0" smtClean="0"/>
              <a:t>Commodities </a:t>
            </a:r>
            <a:endParaRPr lang="en-US" dirty="0"/>
          </a:p>
        </p:txBody>
      </p:sp>
      <p:sp>
        <p:nvSpPr>
          <p:cNvPr id="2" name="Subtitle 1"/>
          <p:cNvSpPr>
            <a:spLocks noGrp="1"/>
          </p:cNvSpPr>
          <p:nvPr>
            <p:ph type="subTitle" idx="1"/>
          </p:nvPr>
        </p:nvSpPr>
        <p:spPr/>
        <p:txBody>
          <a:bodyPr/>
          <a:lstStyle/>
          <a:p>
            <a:r>
              <a:rPr lang="en-GB" dirty="0" smtClean="0"/>
              <a:t>Solidus Sec.</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225536"/>
          </a:xfrm>
        </p:spPr>
        <p:txBody>
          <a:bodyPr>
            <a:noAutofit/>
          </a:bodyPr>
          <a:lstStyle/>
          <a:p>
            <a:r>
              <a:rPr lang="en-US" sz="2400" b="1" dirty="0" smtClean="0"/>
              <a:t>Brent prices : balances are an overrated gauge unless surplus or deficit exceeds about 1% of global demand </a:t>
            </a:r>
            <a:endParaRPr lang="el-GR" sz="2400" b="1" dirty="0"/>
          </a:p>
        </p:txBody>
      </p:sp>
      <p:pic>
        <p:nvPicPr>
          <p:cNvPr id="4" name="ember1047" descr="diagram"/>
          <p:cNvPicPr>
            <a:picLocks noGrp="1"/>
          </p:cNvPicPr>
          <p:nvPr>
            <p:ph sz="quarter" idx="1"/>
          </p:nvPr>
        </p:nvPicPr>
        <p:blipFill>
          <a:blip r:embed="rId2" cstate="print"/>
          <a:stretch>
            <a:fillRect/>
          </a:stretch>
        </p:blipFill>
        <p:spPr bwMode="auto">
          <a:xfrm>
            <a:off x="457200" y="1723425"/>
            <a:ext cx="7467600" cy="3920153"/>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78098"/>
          </a:xfrm>
        </p:spPr>
        <p:txBody>
          <a:bodyPr>
            <a:noAutofit/>
          </a:bodyPr>
          <a:lstStyle/>
          <a:p>
            <a:r>
              <a:rPr lang="en-US" sz="2400" b="1" dirty="0" smtClean="0"/>
              <a:t>Higher Henry Hub Gas prices may start to impact EU gas prices </a:t>
            </a:r>
            <a:endParaRPr lang="el-GR" sz="2400" b="1" dirty="0"/>
          </a:p>
        </p:txBody>
      </p:sp>
      <p:sp>
        <p:nvSpPr>
          <p:cNvPr id="3" name="2 - Θέση περιεχομένου"/>
          <p:cNvSpPr>
            <a:spLocks noGrp="1"/>
          </p:cNvSpPr>
          <p:nvPr>
            <p:ph sz="quarter" idx="1"/>
          </p:nvPr>
        </p:nvSpPr>
        <p:spPr/>
        <p:txBody>
          <a:bodyPr>
            <a:normAutofit fontScale="70000" lnSpcReduction="20000"/>
          </a:bodyPr>
          <a:lstStyle/>
          <a:p>
            <a:r>
              <a:rPr lang="en-US" dirty="0" smtClean="0"/>
              <a:t>US gas prices, on the other hand, have risen sharply. Since mid-October, Henry Hub has increased by 80 percent and is now at its highest level since December 2022.</a:t>
            </a:r>
          </a:p>
          <a:p>
            <a:r>
              <a:rPr lang="en-US" dirty="0" smtClean="0"/>
              <a:t>Cold weather across large parts of the US is pushing prices higher. Still, underlying demand is also strong, driven by LNG </a:t>
            </a:r>
            <a:r>
              <a:rPr lang="en-US" dirty="0" err="1" smtClean="0"/>
              <a:t>feedgas</a:t>
            </a:r>
            <a:r>
              <a:rPr lang="en-US" dirty="0" smtClean="0"/>
              <a:t> demand and rising gas consumption to support the enormous energy demand triggered by AI technologies.</a:t>
            </a:r>
          </a:p>
          <a:p>
            <a:r>
              <a:rPr lang="en-US" dirty="0" smtClean="0"/>
              <a:t>Historically, there has been a </a:t>
            </a:r>
            <a:r>
              <a:rPr lang="en-US" b="1" dirty="0" smtClean="0"/>
              <a:t>relatively high positive correlation </a:t>
            </a:r>
            <a:r>
              <a:rPr lang="en-US" dirty="0" smtClean="0"/>
              <a:t>between US Henry Hub prices and European TTF prices.</a:t>
            </a:r>
            <a:endParaRPr lang="el-GR" dirty="0"/>
          </a:p>
        </p:txBody>
      </p:sp>
      <p:sp>
        <p:nvSpPr>
          <p:cNvPr id="4" name="3 - Θέση περιεχομένου"/>
          <p:cNvSpPr>
            <a:spLocks noGrp="1"/>
          </p:cNvSpPr>
          <p:nvPr>
            <p:ph sz="quarter" idx="2"/>
          </p:nvPr>
        </p:nvSpPr>
        <p:spPr/>
        <p:txBody>
          <a:bodyPr>
            <a:normAutofit fontScale="70000" lnSpcReduction="20000"/>
          </a:bodyPr>
          <a:lstStyle/>
          <a:p>
            <a:r>
              <a:rPr lang="en-US" dirty="0" smtClean="0"/>
              <a:t>The rise in US gas prices, therefore, represents a clear upside risk for European prices. </a:t>
            </a:r>
          </a:p>
          <a:p>
            <a:r>
              <a:rPr lang="en-US" dirty="0" smtClean="0"/>
              <a:t>The high US gas prices also exacerbate inflationary pressures</a:t>
            </a:r>
          </a:p>
          <a:p>
            <a:r>
              <a:rPr lang="en-US" dirty="0" smtClean="0"/>
              <a:t>The developments worsen the affordability crisis in the US -  a theme that will be crucial ahead of mid term – elections</a:t>
            </a:r>
          </a:p>
          <a:p>
            <a:r>
              <a:rPr lang="en-US" dirty="0" smtClean="0"/>
              <a:t>Hence, with Trump in office, it cannot be ruled out that the US may restrict LNG exports to keep domestic prices down. </a:t>
            </a:r>
          </a:p>
          <a:p>
            <a:r>
              <a:rPr lang="en-US" dirty="0" smtClean="0"/>
              <a:t>This is becoming a potential risk for European gas prices in the coming years that should not be ignored</a:t>
            </a:r>
            <a:br>
              <a:rPr lang="en-US" dirty="0" smtClean="0"/>
            </a:br>
            <a:endParaRPr lang="el-G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7467600" cy="725470"/>
          </a:xfrm>
        </p:spPr>
        <p:txBody>
          <a:bodyPr>
            <a:normAutofit/>
          </a:bodyPr>
          <a:lstStyle/>
          <a:p>
            <a:r>
              <a:rPr lang="en-US" sz="4000" b="1" dirty="0" smtClean="0"/>
              <a:t>HH </a:t>
            </a:r>
            <a:r>
              <a:rPr lang="en-US" sz="4000" b="1" dirty="0" err="1" smtClean="0"/>
              <a:t>vs</a:t>
            </a:r>
            <a:r>
              <a:rPr lang="en-US" sz="4000" b="1" dirty="0" smtClean="0"/>
              <a:t> TTF </a:t>
            </a:r>
            <a:endParaRPr lang="el-GR" sz="4000" b="1" dirty="0"/>
          </a:p>
        </p:txBody>
      </p:sp>
      <p:pic>
        <p:nvPicPr>
          <p:cNvPr id="4" name="ember42" descr="chart, line chart"/>
          <p:cNvPicPr>
            <a:picLocks noGrp="1"/>
          </p:cNvPicPr>
          <p:nvPr>
            <p:ph sz="quarter" idx="1"/>
          </p:nvPr>
        </p:nvPicPr>
        <p:blipFill>
          <a:blip r:embed="rId2" cstate="print"/>
          <a:stretch>
            <a:fillRect/>
          </a:stretch>
        </p:blipFill>
        <p:spPr bwMode="auto">
          <a:xfrm>
            <a:off x="457200" y="1619377"/>
            <a:ext cx="7467600" cy="4835271"/>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34082"/>
          </a:xfrm>
        </p:spPr>
        <p:txBody>
          <a:bodyPr>
            <a:normAutofit/>
          </a:bodyPr>
          <a:lstStyle/>
          <a:p>
            <a:r>
              <a:rPr lang="en-US" b="1" dirty="0" smtClean="0"/>
              <a:t>Top 20 economies </a:t>
            </a:r>
            <a:endParaRPr lang="el-GR" b="1" dirty="0"/>
          </a:p>
        </p:txBody>
      </p:sp>
      <p:pic>
        <p:nvPicPr>
          <p:cNvPr id="3" name="Picture 14" descr="table"/>
          <p:cNvPicPr/>
          <p:nvPr/>
        </p:nvPicPr>
        <p:blipFill>
          <a:blip r:embed="rId2" cstate="print"/>
          <a:srcRect/>
          <a:stretch>
            <a:fillRect/>
          </a:stretch>
        </p:blipFill>
        <p:spPr bwMode="auto">
          <a:xfrm>
            <a:off x="899592" y="836712"/>
            <a:ext cx="7172870" cy="5688632"/>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sz="3600" b="1" dirty="0" smtClean="0"/>
              <a:t>Copper : decline in large scale </a:t>
            </a:r>
            <a:r>
              <a:rPr lang="en-US" sz="2700" b="1" dirty="0" smtClean="0"/>
              <a:t>discoveries =&gt; bull market ahead ? </a:t>
            </a:r>
            <a:endParaRPr lang="el-GR" sz="2700" b="1" dirty="0"/>
          </a:p>
        </p:txBody>
      </p:sp>
      <p:sp>
        <p:nvSpPr>
          <p:cNvPr id="3" name="2 - Θέση περιεχομένου"/>
          <p:cNvSpPr>
            <a:spLocks noGrp="1"/>
          </p:cNvSpPr>
          <p:nvPr>
            <p:ph sz="quarter" idx="1"/>
          </p:nvPr>
        </p:nvSpPr>
        <p:spPr>
          <a:xfrm>
            <a:off x="457200" y="1785926"/>
            <a:ext cx="3657600" cy="4386274"/>
          </a:xfrm>
        </p:spPr>
        <p:txBody>
          <a:bodyPr>
            <a:normAutofit fontScale="77500" lnSpcReduction="20000"/>
          </a:bodyPr>
          <a:lstStyle/>
          <a:p>
            <a:r>
              <a:rPr lang="en-US" dirty="0" smtClean="0"/>
              <a:t>You can’t electrify the world without </a:t>
            </a:r>
            <a:r>
              <a:rPr lang="en-US" b="1" dirty="0" smtClean="0"/>
              <a:t>copper </a:t>
            </a:r>
            <a:r>
              <a:rPr lang="en-US" dirty="0" smtClean="0"/>
              <a:t> and the world is running out of it.</a:t>
            </a:r>
          </a:p>
          <a:p>
            <a:r>
              <a:rPr lang="en-US" dirty="0" smtClean="0"/>
              <a:t>Large-scale copper discoveries are down 90% over the last two decades</a:t>
            </a:r>
          </a:p>
          <a:p>
            <a:r>
              <a:rPr lang="en-US" dirty="0" smtClean="0"/>
              <a:t>Copper deficits are projected </a:t>
            </a:r>
            <a:r>
              <a:rPr lang="en-US" b="1" dirty="0" smtClean="0"/>
              <a:t>to widen through 2030</a:t>
            </a:r>
          </a:p>
          <a:p>
            <a:r>
              <a:rPr lang="en-US" dirty="0" smtClean="0"/>
              <a:t>Copper demand is surging: driven by electrification, data centers, and AI </a:t>
            </a:r>
          </a:p>
          <a:p>
            <a:r>
              <a:rPr lang="en-US" dirty="0" smtClean="0"/>
              <a:t>It takes 20+ years from discovery to first production</a:t>
            </a:r>
            <a:br>
              <a:rPr lang="en-US" dirty="0" smtClean="0"/>
            </a:br>
            <a:r>
              <a:rPr lang="en-US" dirty="0" smtClean="0"/>
              <a:t/>
            </a:r>
            <a:br>
              <a:rPr lang="en-US" dirty="0" smtClean="0"/>
            </a:br>
            <a:r>
              <a:rPr lang="en-US" i="1" dirty="0" smtClean="0"/>
              <a:t>How far can this copper bull market run? </a:t>
            </a:r>
            <a:br>
              <a:rPr lang="en-US" i="1" dirty="0" smtClean="0"/>
            </a:br>
            <a:endParaRPr lang="el-GR" b="1" i="1" dirty="0"/>
          </a:p>
        </p:txBody>
      </p:sp>
      <p:pic>
        <p:nvPicPr>
          <p:cNvPr id="5" name="ember1644" descr="chart, histogram"/>
          <p:cNvPicPr>
            <a:picLocks noGrp="1"/>
          </p:cNvPicPr>
          <p:nvPr>
            <p:ph sz="quarter" idx="2"/>
          </p:nvPr>
        </p:nvPicPr>
        <p:blipFill>
          <a:blip r:embed="rId2" cstate="print"/>
          <a:stretch>
            <a:fillRect/>
          </a:stretch>
        </p:blipFill>
        <p:spPr bwMode="auto">
          <a:xfrm>
            <a:off x="4270375" y="1785926"/>
            <a:ext cx="3657600" cy="4363414"/>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dirty="0" smtClean="0"/>
              <a:t>Stocks</a:t>
            </a:r>
            <a:endParaRPr lang="en-US" dirty="0"/>
          </a:p>
        </p:txBody>
      </p:sp>
      <p:sp>
        <p:nvSpPr>
          <p:cNvPr id="2" name="Subtitle 1"/>
          <p:cNvSpPr>
            <a:spLocks noGrp="1"/>
          </p:cNvSpPr>
          <p:nvPr>
            <p:ph type="subTitle" idx="1"/>
          </p:nvPr>
        </p:nvSpPr>
        <p:spPr>
          <a:xfrm>
            <a:off x="2286000" y="5003322"/>
            <a:ext cx="6172200" cy="497380"/>
          </a:xfrm>
        </p:spPr>
        <p:txBody>
          <a:bodyPr/>
          <a:lstStyle/>
          <a:p>
            <a:r>
              <a:rPr lang="en-GB" dirty="0" smtClean="0"/>
              <a:t>Solidus Sec.</a:t>
            </a:r>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90066"/>
          </a:xfrm>
        </p:spPr>
        <p:txBody>
          <a:bodyPr>
            <a:normAutofit/>
          </a:bodyPr>
          <a:lstStyle/>
          <a:p>
            <a:r>
              <a:rPr lang="en-US" sz="2400" b="1" dirty="0" smtClean="0"/>
              <a:t>Real assets </a:t>
            </a:r>
            <a:r>
              <a:rPr lang="en-US" sz="2400" b="1" dirty="0" err="1" smtClean="0"/>
              <a:t>vs</a:t>
            </a:r>
            <a:r>
              <a:rPr lang="en-US" sz="2400" b="1" dirty="0" smtClean="0"/>
              <a:t> Financial assets </a:t>
            </a:r>
            <a:endParaRPr lang="el-GR" sz="2400" b="1" dirty="0"/>
          </a:p>
        </p:txBody>
      </p:sp>
      <p:sp>
        <p:nvSpPr>
          <p:cNvPr id="3" name="2 - Θέση περιεχομένου"/>
          <p:cNvSpPr>
            <a:spLocks noGrp="1"/>
          </p:cNvSpPr>
          <p:nvPr>
            <p:ph sz="quarter" idx="1"/>
          </p:nvPr>
        </p:nvSpPr>
        <p:spPr>
          <a:xfrm>
            <a:off x="457200" y="980728"/>
            <a:ext cx="4038600" cy="5145435"/>
          </a:xfrm>
        </p:spPr>
        <p:txBody>
          <a:bodyPr>
            <a:normAutofit fontScale="25000" lnSpcReduction="20000"/>
          </a:bodyPr>
          <a:lstStyle/>
          <a:p>
            <a:r>
              <a:rPr lang="en-US" sz="5200" b="1" dirty="0" smtClean="0">
                <a:latin typeface="Arial Narrow" pitchFamily="34" charset="0"/>
              </a:rPr>
              <a:t>Real Assets : Commodities, Real Estate, Collectibles</a:t>
            </a:r>
          </a:p>
          <a:p>
            <a:r>
              <a:rPr lang="en-US" sz="5200" b="1" dirty="0" smtClean="0">
                <a:latin typeface="Arial Narrow" pitchFamily="34" charset="0"/>
              </a:rPr>
              <a:t>Financial Assets : Large Cap Stocks, Long Term Government Bonds</a:t>
            </a:r>
          </a:p>
          <a:p>
            <a:r>
              <a:rPr lang="en-US" sz="5200" dirty="0" smtClean="0">
                <a:latin typeface="Arial Narrow" pitchFamily="34" charset="0"/>
              </a:rPr>
              <a:t>For Long Term Investors only</a:t>
            </a:r>
          </a:p>
          <a:p>
            <a:r>
              <a:rPr lang="en-US" sz="5200" dirty="0" smtClean="0">
                <a:latin typeface="Arial Narrow" pitchFamily="34" charset="0"/>
              </a:rPr>
              <a:t>The chart from Bank of America Global Research shows real assets (commodities, real estate, and collectibles) relative to financial assets (large-cap equities and long-term bonds) since 1925.</a:t>
            </a:r>
          </a:p>
          <a:p>
            <a:r>
              <a:rPr lang="en-US" sz="5200" dirty="0" smtClean="0">
                <a:latin typeface="Arial Narrow" pitchFamily="34" charset="0"/>
              </a:rPr>
              <a:t>The message is clear: real assets are now near their lowest relative valuation in nearly 100 years</a:t>
            </a:r>
          </a:p>
          <a:p>
            <a:r>
              <a:rPr lang="en-US" sz="5200" b="1" dirty="0" smtClean="0">
                <a:latin typeface="Arial Narrow" pitchFamily="34" charset="0"/>
              </a:rPr>
              <a:t>Historically, such extremes have marked turning points </a:t>
            </a:r>
            <a:r>
              <a:rPr lang="en-US" sz="5200" dirty="0" smtClean="0">
                <a:latin typeface="Arial Narrow" pitchFamily="34" charset="0"/>
              </a:rPr>
              <a:t>: The Great Depression, the end of </a:t>
            </a:r>
            <a:r>
              <a:rPr lang="en-US" sz="5200" dirty="0" err="1" smtClean="0">
                <a:latin typeface="Arial Narrow" pitchFamily="34" charset="0"/>
              </a:rPr>
              <a:t>Bretton</a:t>
            </a:r>
            <a:r>
              <a:rPr lang="en-US" sz="5200" dirty="0" smtClean="0">
                <a:latin typeface="Arial Narrow" pitchFamily="34" charset="0"/>
              </a:rPr>
              <a:t> Woods, and the inflationary 1970s all saw periods when real assets surged after being deeply undervalued.</a:t>
            </a:r>
          </a:p>
          <a:p>
            <a:r>
              <a:rPr lang="en-US" sz="5200" dirty="0" smtClean="0">
                <a:latin typeface="Arial Narrow" pitchFamily="34" charset="0"/>
              </a:rPr>
              <a:t> </a:t>
            </a:r>
            <a:r>
              <a:rPr lang="en-US" sz="5200" b="1" dirty="0" smtClean="0">
                <a:latin typeface="Arial Narrow" pitchFamily="34" charset="0"/>
              </a:rPr>
              <a:t>Each shift corresponded to a broader change in macro conditions, from disinflation to inflation, from financial engineering to tangible value creation.</a:t>
            </a:r>
            <a:endParaRPr lang="en-US" sz="5200" dirty="0" smtClean="0">
              <a:latin typeface="Arial Narrow" pitchFamily="34" charset="0"/>
            </a:endParaRPr>
          </a:p>
          <a:p>
            <a:r>
              <a:rPr lang="en-US" sz="5200" i="1" dirty="0" smtClean="0">
                <a:latin typeface="Arial Narrow" pitchFamily="34" charset="0"/>
              </a:rPr>
              <a:t>After four decades dominated by falling interest rates, globalization, and technological efficiency, financial assets have vastly outperformed.</a:t>
            </a:r>
            <a:r>
              <a:rPr lang="en-US" sz="5200" dirty="0" smtClean="0">
                <a:latin typeface="Arial Narrow" pitchFamily="34" charset="0"/>
              </a:rPr>
              <a:t> </a:t>
            </a:r>
            <a:r>
              <a:rPr lang="en-US" sz="5200" b="1" dirty="0" smtClean="0">
                <a:latin typeface="Arial Narrow" pitchFamily="34" charset="0"/>
              </a:rPr>
              <a:t>But those tailwinds are fading. </a:t>
            </a:r>
            <a:r>
              <a:rPr lang="en-US" sz="5200" u="sng" dirty="0" smtClean="0">
                <a:latin typeface="Arial Narrow" pitchFamily="34" charset="0"/>
              </a:rPr>
              <a:t>Rising geopolitical risk, </a:t>
            </a:r>
            <a:r>
              <a:rPr lang="en-US" sz="5200" u="sng" dirty="0" err="1" smtClean="0">
                <a:latin typeface="Arial Narrow" pitchFamily="34" charset="0"/>
              </a:rPr>
              <a:t>deglobalization</a:t>
            </a:r>
            <a:r>
              <a:rPr lang="en-US" sz="5200" u="sng" dirty="0" smtClean="0">
                <a:latin typeface="Arial Narrow" pitchFamily="34" charset="0"/>
              </a:rPr>
              <a:t>, fiscal expansion, and resource scarcity all tilt the balance back toward the physical and finite.</a:t>
            </a:r>
            <a:endParaRPr lang="en-US" sz="5200" dirty="0" smtClean="0">
              <a:latin typeface="Arial Narrow" pitchFamily="34" charset="0"/>
            </a:endParaRPr>
          </a:p>
          <a:p>
            <a:r>
              <a:rPr lang="en-US" sz="5200" b="1" u="sng" dirty="0" smtClean="0">
                <a:latin typeface="Arial Narrow" pitchFamily="34" charset="0"/>
              </a:rPr>
              <a:t>If history rhymes, the next cycle may </a:t>
            </a:r>
            <a:r>
              <a:rPr lang="en-US" sz="5200" b="1" u="sng" dirty="0" err="1" smtClean="0">
                <a:latin typeface="Arial Narrow" pitchFamily="34" charset="0"/>
              </a:rPr>
              <a:t>favour</a:t>
            </a:r>
            <a:r>
              <a:rPr lang="en-US" sz="5200" b="1" u="sng" dirty="0" smtClean="0">
                <a:latin typeface="Arial Narrow" pitchFamily="34" charset="0"/>
              </a:rPr>
              <a:t> commodities, infrastructure, and other real assets — sectors long dismissed as “old economy” but now central to a world rebuilding supply chains and national resilience.</a:t>
            </a:r>
            <a:r>
              <a:rPr lang="en-US" sz="1900" dirty="0" smtClean="0">
                <a:latin typeface="Arial Narrow" pitchFamily="34" charset="0"/>
              </a:rPr>
              <a:t/>
            </a:r>
            <a:br>
              <a:rPr lang="en-US" sz="1900" dirty="0" smtClean="0">
                <a:latin typeface="Arial Narrow" pitchFamily="34" charset="0"/>
              </a:rPr>
            </a:br>
            <a:endParaRPr lang="en-US" sz="1900" dirty="0" smtClean="0">
              <a:latin typeface="Arial Narrow" pitchFamily="34" charset="0"/>
            </a:endParaRPr>
          </a:p>
          <a:p>
            <a:endParaRPr lang="el-GR" sz="1200" dirty="0"/>
          </a:p>
        </p:txBody>
      </p:sp>
      <p:pic>
        <p:nvPicPr>
          <p:cNvPr id="5" name="ember42" descr="No alternative text description for this image"/>
          <p:cNvPicPr>
            <a:picLocks noGrp="1"/>
          </p:cNvPicPr>
          <p:nvPr>
            <p:ph sz="quarter" idx="2"/>
          </p:nvPr>
        </p:nvPicPr>
        <p:blipFill>
          <a:blip r:embed="rId2" cstate="print"/>
          <a:srcRect/>
          <a:stretch>
            <a:fillRect/>
          </a:stretch>
        </p:blipFill>
        <p:spPr bwMode="auto">
          <a:xfrm>
            <a:off x="4500562" y="908720"/>
            <a:ext cx="3571900" cy="5306362"/>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78098"/>
          </a:xfrm>
        </p:spPr>
        <p:txBody>
          <a:bodyPr>
            <a:normAutofit/>
          </a:bodyPr>
          <a:lstStyle/>
          <a:p>
            <a:r>
              <a:rPr lang="en-US" sz="3600" b="1" dirty="0" smtClean="0"/>
              <a:t>Tops and Bottoms in markets </a:t>
            </a:r>
            <a:endParaRPr lang="el-GR" sz="3600" b="1" dirty="0"/>
          </a:p>
        </p:txBody>
      </p:sp>
      <p:sp>
        <p:nvSpPr>
          <p:cNvPr id="3" name="2 - Θέση περιεχομένου"/>
          <p:cNvSpPr>
            <a:spLocks noGrp="1"/>
          </p:cNvSpPr>
          <p:nvPr>
            <p:ph sz="quarter" idx="1"/>
          </p:nvPr>
        </p:nvSpPr>
        <p:spPr>
          <a:xfrm>
            <a:off x="107504" y="1600200"/>
            <a:ext cx="4608512" cy="5141168"/>
          </a:xfrm>
        </p:spPr>
        <p:txBody>
          <a:bodyPr>
            <a:normAutofit fontScale="47500" lnSpcReduction="20000"/>
          </a:bodyPr>
          <a:lstStyle/>
          <a:p>
            <a:endParaRPr lang="en-US" dirty="0" smtClean="0"/>
          </a:p>
        </p:txBody>
      </p:sp>
      <p:sp>
        <p:nvSpPr>
          <p:cNvPr id="4" name="3 - Θέση περιεχομένου"/>
          <p:cNvSpPr>
            <a:spLocks noGrp="1"/>
          </p:cNvSpPr>
          <p:nvPr>
            <p:ph sz="quarter" idx="2"/>
          </p:nvPr>
        </p:nvSpPr>
        <p:spPr>
          <a:xfrm>
            <a:off x="4788024" y="1268760"/>
            <a:ext cx="3898776" cy="4857403"/>
          </a:xfrm>
        </p:spPr>
        <p:txBody>
          <a:bodyPr>
            <a:normAutofit fontScale="47500" lnSpcReduction="20000"/>
          </a:bodyPr>
          <a:lstStyle/>
          <a:p>
            <a:endParaRPr lang="en-US" dirty="0" smtClean="0"/>
          </a:p>
          <a:p>
            <a:r>
              <a:rPr lang="en-US" sz="2900" b="1" dirty="0" smtClean="0"/>
              <a:t>bottoms are events; tops are processes </a:t>
            </a:r>
          </a:p>
          <a:p>
            <a:r>
              <a:rPr lang="en-US" sz="2900" b="1" dirty="0" smtClean="0"/>
              <a:t>Bottoms : </a:t>
            </a:r>
            <a:r>
              <a:rPr lang="en-US" sz="2900" dirty="0" smtClean="0"/>
              <a:t>fast, emotional, unmistakable if you’re not trapped in the fear</a:t>
            </a:r>
          </a:p>
          <a:p>
            <a:r>
              <a:rPr lang="en-US" sz="2900" dirty="0" smtClean="0"/>
              <a:t>Tops : </a:t>
            </a:r>
            <a:r>
              <a:rPr lang="en-US" sz="2900" b="1" dirty="0" smtClean="0"/>
              <a:t>rarely form in a single dramatic moment. </a:t>
            </a:r>
            <a:r>
              <a:rPr lang="en-US" sz="2900" dirty="0" smtClean="0"/>
              <a:t>They dissipate. They require multiple attempts, repeated failures, and a sequence of exhaustion signals: the double top, the triple top, the “one more marginal high.” These are the norm, not the exception.</a:t>
            </a:r>
          </a:p>
          <a:p>
            <a:r>
              <a:rPr lang="en-US" sz="2900" dirty="0" smtClean="0"/>
              <a:t>Tops</a:t>
            </a:r>
            <a:r>
              <a:rPr lang="en-US" sz="2900" b="1" dirty="0" smtClean="0"/>
              <a:t> demand context, volatility, and time</a:t>
            </a:r>
            <a:r>
              <a:rPr lang="en-US" sz="2900" dirty="0" smtClean="0"/>
              <a:t>. Without those lenses, the process is invisible until it is too late.</a:t>
            </a:r>
          </a:p>
          <a:p>
            <a:r>
              <a:rPr lang="en-US" sz="2900" dirty="0" smtClean="0"/>
              <a:t>Both the Dow and the Semiconductor Index are tracing out their highs again. We have caught several of their peaks in 2024 and 2025—each short-lived, each followed by renewed recoveries. </a:t>
            </a:r>
            <a:r>
              <a:rPr lang="en-US" dirty="0" smtClean="0"/>
              <a:t/>
            </a:r>
            <a:br>
              <a:rPr lang="en-US" dirty="0" smtClean="0"/>
            </a:br>
            <a:r>
              <a:rPr lang="en-US" dirty="0" smtClean="0"/>
              <a:t/>
            </a:r>
            <a:br>
              <a:rPr lang="en-US" dirty="0" smtClean="0"/>
            </a:br>
            <a:endParaRPr lang="el-GR" dirty="0"/>
          </a:p>
        </p:txBody>
      </p:sp>
      <p:pic>
        <p:nvPicPr>
          <p:cNvPr id="5" name="ember42" descr="graphical user interface, chart"/>
          <p:cNvPicPr/>
          <p:nvPr/>
        </p:nvPicPr>
        <p:blipFill>
          <a:blip r:embed="rId2" cstate="print"/>
          <a:srcRect/>
          <a:stretch>
            <a:fillRect/>
          </a:stretch>
        </p:blipFill>
        <p:spPr bwMode="auto">
          <a:xfrm>
            <a:off x="179512" y="1268760"/>
            <a:ext cx="4464496" cy="5400600"/>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7467600" cy="725470"/>
          </a:xfrm>
        </p:spPr>
        <p:txBody>
          <a:bodyPr>
            <a:noAutofit/>
          </a:bodyPr>
          <a:lstStyle/>
          <a:p>
            <a:r>
              <a:rPr lang="en-US" sz="2400" b="1" dirty="0" smtClean="0"/>
              <a:t>Fastest growing ETFs: Derivatives based Strategies </a:t>
            </a:r>
            <a:endParaRPr lang="el-GR" sz="2400" b="1" dirty="0"/>
          </a:p>
        </p:txBody>
      </p:sp>
      <p:sp>
        <p:nvSpPr>
          <p:cNvPr id="3" name="2 - Θέση περιεχομένου"/>
          <p:cNvSpPr>
            <a:spLocks noGrp="1"/>
          </p:cNvSpPr>
          <p:nvPr>
            <p:ph sz="quarter" idx="1"/>
          </p:nvPr>
        </p:nvSpPr>
        <p:spPr>
          <a:xfrm>
            <a:off x="457200" y="1142984"/>
            <a:ext cx="3657600" cy="5029216"/>
          </a:xfrm>
        </p:spPr>
        <p:txBody>
          <a:bodyPr>
            <a:normAutofit fontScale="25000" lnSpcReduction="20000"/>
          </a:bodyPr>
          <a:lstStyle/>
          <a:p>
            <a:r>
              <a:rPr lang="en-US" sz="5600" dirty="0" smtClean="0">
                <a:latin typeface="Arial Narrow" pitchFamily="34" charset="0"/>
              </a:rPr>
              <a:t>Option-income ETFs</a:t>
            </a:r>
          </a:p>
          <a:p>
            <a:r>
              <a:rPr lang="en-US" sz="5600" dirty="0" smtClean="0">
                <a:latin typeface="Arial Narrow" pitchFamily="34" charset="0"/>
              </a:rPr>
              <a:t>leveraged exposures buffers</a:t>
            </a:r>
          </a:p>
          <a:p>
            <a:r>
              <a:rPr lang="en-US" sz="5600" dirty="0" smtClean="0">
                <a:latin typeface="Arial Narrow" pitchFamily="34" charset="0"/>
              </a:rPr>
              <a:t>commodity/FX hedging products assets have climbed sharply since 2021. </a:t>
            </a:r>
          </a:p>
          <a:p>
            <a:r>
              <a:rPr lang="en-US" sz="5600" dirty="0" smtClean="0">
                <a:latin typeface="Arial Narrow" pitchFamily="34" charset="0"/>
              </a:rPr>
              <a:t>Option-income ETFs in particular have exploded from almost nothing five years ago to well over $150 billion today.</a:t>
            </a:r>
          </a:p>
          <a:p>
            <a:r>
              <a:rPr lang="en-US" sz="5600" dirty="0" smtClean="0">
                <a:latin typeface="Arial Narrow" pitchFamily="34" charset="0"/>
              </a:rPr>
              <a:t>Leverage products have also grown meaningfully, even with periodic pullbacks.</a:t>
            </a:r>
            <a:br>
              <a:rPr lang="en-US" sz="5600" dirty="0" smtClean="0">
                <a:latin typeface="Arial Narrow" pitchFamily="34" charset="0"/>
              </a:rPr>
            </a:br>
            <a:r>
              <a:rPr lang="en-US" sz="5600" dirty="0" smtClean="0">
                <a:latin typeface="Arial Narrow" pitchFamily="34" charset="0"/>
              </a:rPr>
              <a:t/>
            </a:r>
            <a:br>
              <a:rPr lang="en-US" sz="5600" dirty="0" smtClean="0">
                <a:latin typeface="Arial Narrow" pitchFamily="34" charset="0"/>
              </a:rPr>
            </a:br>
            <a:r>
              <a:rPr lang="en-US" sz="5600" b="1" dirty="0" smtClean="0">
                <a:latin typeface="Arial Narrow" pitchFamily="34" charset="0"/>
              </a:rPr>
              <a:t>This growth is being driven by two forces: </a:t>
            </a:r>
          </a:p>
          <a:p>
            <a:pPr>
              <a:buFont typeface="Wingdings" pitchFamily="2" charset="2"/>
              <a:buChar char="ü"/>
            </a:pPr>
            <a:r>
              <a:rPr lang="en-US" sz="5600" b="1" dirty="0" smtClean="0">
                <a:latin typeface="Arial Narrow" pitchFamily="34" charset="0"/>
              </a:rPr>
              <a:t>investor demand for targeted outcomes in a volatile macro environment, and </a:t>
            </a:r>
          </a:p>
          <a:p>
            <a:pPr>
              <a:buFont typeface="Wingdings" pitchFamily="2" charset="2"/>
              <a:buChar char="ü"/>
            </a:pPr>
            <a:r>
              <a:rPr lang="en-US" sz="5600" b="1" dirty="0" smtClean="0">
                <a:latin typeface="Arial Narrow" pitchFamily="34" charset="0"/>
              </a:rPr>
              <a:t>the ETF industry’s ability to package increasingly complex exposures in low-friction, liquid vehicles.</a:t>
            </a:r>
          </a:p>
          <a:p>
            <a:pPr>
              <a:buFont typeface="Wingdings" pitchFamily="2" charset="2"/>
              <a:buChar char="ü"/>
            </a:pPr>
            <a:r>
              <a:rPr lang="en-US" sz="5600" dirty="0" smtClean="0">
                <a:latin typeface="Arial Narrow" pitchFamily="34" charset="0"/>
              </a:rPr>
              <a:t>The takeaway is straightforward: innovation has opened the door to far more tools than most investors had access to a decade ago. But as allocations rise, understanding the mechanics behind these strategies becomes just as important as the exposures themselves.</a:t>
            </a:r>
            <a:r>
              <a:rPr lang="en-US" dirty="0" smtClean="0"/>
              <a:t/>
            </a:r>
            <a:br>
              <a:rPr lang="en-US" dirty="0" smtClean="0"/>
            </a:br>
            <a:r>
              <a:rPr lang="en-US" dirty="0" smtClean="0"/>
              <a:t/>
            </a:r>
            <a:br>
              <a:rPr lang="en-US" dirty="0" smtClean="0"/>
            </a:br>
            <a:endParaRPr lang="el-GR" dirty="0"/>
          </a:p>
        </p:txBody>
      </p:sp>
      <p:pic>
        <p:nvPicPr>
          <p:cNvPr id="5" name="ember5043" descr="chart"/>
          <p:cNvPicPr>
            <a:picLocks noGrp="1"/>
          </p:cNvPicPr>
          <p:nvPr>
            <p:ph sz="quarter" idx="2"/>
          </p:nvPr>
        </p:nvPicPr>
        <p:blipFill>
          <a:blip r:embed="rId2" cstate="print"/>
          <a:stretch>
            <a:fillRect/>
          </a:stretch>
        </p:blipFill>
        <p:spPr bwMode="auto">
          <a:xfrm>
            <a:off x="4270375" y="1214422"/>
            <a:ext cx="3657600" cy="4714908"/>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7467600" cy="796908"/>
          </a:xfrm>
        </p:spPr>
        <p:txBody>
          <a:bodyPr>
            <a:normAutofit/>
          </a:bodyPr>
          <a:lstStyle/>
          <a:p>
            <a:r>
              <a:rPr lang="en-US" sz="2400" b="1" dirty="0" smtClean="0"/>
              <a:t>Asset Classes’ 10 year Sharp Ratio </a:t>
            </a:r>
            <a:endParaRPr lang="el-GR" sz="2400" b="1" dirty="0"/>
          </a:p>
        </p:txBody>
      </p:sp>
      <p:sp>
        <p:nvSpPr>
          <p:cNvPr id="3" name="2 - Θέση περιεχομένου"/>
          <p:cNvSpPr>
            <a:spLocks noGrp="1"/>
          </p:cNvSpPr>
          <p:nvPr>
            <p:ph sz="quarter" idx="1"/>
          </p:nvPr>
        </p:nvSpPr>
        <p:spPr/>
        <p:txBody>
          <a:bodyPr>
            <a:normAutofit fontScale="85000" lnSpcReduction="20000"/>
          </a:bodyPr>
          <a:lstStyle/>
          <a:p>
            <a:r>
              <a:rPr lang="en-US" dirty="0" smtClean="0"/>
              <a:t>10 year Sharp ratios:</a:t>
            </a:r>
            <a:br>
              <a:rPr lang="en-US" dirty="0" smtClean="0"/>
            </a:br>
            <a:r>
              <a:rPr lang="en-US" dirty="0" smtClean="0"/>
              <a:t/>
            </a:r>
            <a:br>
              <a:rPr lang="en-US" dirty="0" smtClean="0"/>
            </a:br>
            <a:r>
              <a:rPr lang="en-US" dirty="0" smtClean="0"/>
              <a:t>Gold: 1.03</a:t>
            </a:r>
            <a:br>
              <a:rPr lang="en-US" dirty="0" smtClean="0"/>
            </a:br>
            <a:r>
              <a:rPr lang="en-US" dirty="0" err="1" smtClean="0"/>
              <a:t>Bitcoin</a:t>
            </a:r>
            <a:r>
              <a:rPr lang="en-US" dirty="0" smtClean="0"/>
              <a:t>: 1.00</a:t>
            </a:r>
            <a:br>
              <a:rPr lang="en-US" dirty="0" smtClean="0"/>
            </a:br>
            <a:r>
              <a:rPr lang="en-US" dirty="0" smtClean="0"/>
              <a:t>US stocks: 0.88</a:t>
            </a:r>
            <a:br>
              <a:rPr lang="en-US" dirty="0" smtClean="0"/>
            </a:br>
            <a:r>
              <a:rPr lang="en-US" dirty="0" smtClean="0"/>
              <a:t>US bonds: 0.37</a:t>
            </a:r>
          </a:p>
          <a:p>
            <a:r>
              <a:rPr lang="en-US" dirty="0" smtClean="0"/>
              <a:t>Gold now with the highest 10-year Sharpe ratio amongst major asset classes </a:t>
            </a:r>
          </a:p>
          <a:p>
            <a:r>
              <a:rPr lang="en-US" dirty="0" smtClean="0"/>
              <a:t>We have entered a new regime    = &gt;   </a:t>
            </a:r>
            <a:r>
              <a:rPr lang="en-US" b="1" dirty="0" smtClean="0"/>
              <a:t>Lot to think about  asset allocators</a:t>
            </a:r>
            <a:r>
              <a:rPr lang="en-US" dirty="0" smtClean="0"/>
              <a:t/>
            </a:r>
            <a:br>
              <a:rPr lang="en-US" dirty="0" smtClean="0"/>
            </a:br>
            <a:r>
              <a:rPr lang="en-US" dirty="0" smtClean="0"/>
              <a:t/>
            </a:r>
            <a:br>
              <a:rPr lang="en-US" dirty="0" smtClean="0"/>
            </a:br>
            <a:endParaRPr lang="el-GR" dirty="0"/>
          </a:p>
        </p:txBody>
      </p:sp>
      <p:pic>
        <p:nvPicPr>
          <p:cNvPr id="5" name="ember2265" descr="chart, histogram"/>
          <p:cNvPicPr>
            <a:picLocks noGrp="1"/>
          </p:cNvPicPr>
          <p:nvPr>
            <p:ph sz="quarter" idx="2"/>
          </p:nvPr>
        </p:nvPicPr>
        <p:blipFill>
          <a:blip r:embed="rId2" cstate="print"/>
          <a:stretch>
            <a:fillRect/>
          </a:stretch>
        </p:blipFill>
        <p:spPr bwMode="auto">
          <a:xfrm>
            <a:off x="4270375" y="1500174"/>
            <a:ext cx="3657600" cy="4357718"/>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34082"/>
          </a:xfrm>
        </p:spPr>
        <p:txBody>
          <a:bodyPr>
            <a:normAutofit fontScale="90000"/>
          </a:bodyPr>
          <a:lstStyle/>
          <a:p>
            <a:r>
              <a:rPr lang="en-US" sz="3600" b="1" dirty="0" smtClean="0"/>
              <a:t>Is there a Bubble ?</a:t>
            </a:r>
            <a:endParaRPr lang="el-GR" sz="3600" b="1" dirty="0"/>
          </a:p>
        </p:txBody>
      </p:sp>
      <p:sp>
        <p:nvSpPr>
          <p:cNvPr id="3" name="2 - Θέση περιεχομένου"/>
          <p:cNvSpPr>
            <a:spLocks noGrp="1"/>
          </p:cNvSpPr>
          <p:nvPr>
            <p:ph sz="quarter" idx="1"/>
          </p:nvPr>
        </p:nvSpPr>
        <p:spPr>
          <a:xfrm>
            <a:off x="457200" y="1124744"/>
            <a:ext cx="4038600" cy="5001419"/>
          </a:xfrm>
        </p:spPr>
        <p:txBody>
          <a:bodyPr>
            <a:normAutofit/>
          </a:bodyPr>
          <a:lstStyle/>
          <a:p>
            <a:r>
              <a:rPr lang="en-US" sz="1600" dirty="0" smtClean="0">
                <a:latin typeface="Arial Narrow" pitchFamily="34" charset="0"/>
              </a:rPr>
              <a:t>US stocks were up “only” 20% from 1 January to their peak in late October, underperforming most other major equity markets this year.</a:t>
            </a:r>
          </a:p>
          <a:p>
            <a:r>
              <a:rPr lang="en-US" sz="1600" dirty="0" smtClean="0">
                <a:latin typeface="Arial Narrow" pitchFamily="34" charset="0"/>
              </a:rPr>
              <a:t>So far, in recent years, earnings revisions have supported the strong equity performance of the leading Mag7 companies</a:t>
            </a:r>
          </a:p>
          <a:p>
            <a:r>
              <a:rPr lang="en-US" sz="1600" dirty="0" smtClean="0">
                <a:latin typeface="Arial Narrow" pitchFamily="34" charset="0"/>
              </a:rPr>
              <a:t>Earnings have actually grown faster than share prices, meaning valuation multiples have declined over that period.</a:t>
            </a:r>
          </a:p>
          <a:p>
            <a:r>
              <a:rPr lang="en-US" sz="1900" dirty="0" smtClean="0">
                <a:latin typeface="Arial Narrow" pitchFamily="34" charset="0"/>
              </a:rPr>
              <a:t>Unless we begin see meaningful negative earnings revisions and profit warnings, I would find it difficult to make a broad bearish call on markets -especially in an environment of declining interest rates and inflation.</a:t>
            </a:r>
            <a:r>
              <a:rPr lang="en-US" dirty="0" smtClean="0"/>
              <a:t/>
            </a:r>
            <a:br>
              <a:rPr lang="en-US" dirty="0" smtClean="0"/>
            </a:br>
            <a:endParaRPr lang="en-US" dirty="0" smtClean="0"/>
          </a:p>
          <a:p>
            <a:endParaRPr lang="el-GR" dirty="0"/>
          </a:p>
        </p:txBody>
      </p:sp>
      <p:pic>
        <p:nvPicPr>
          <p:cNvPr id="5" name="ember2484" descr="chart, line chart"/>
          <p:cNvPicPr>
            <a:picLocks noGrp="1"/>
          </p:cNvPicPr>
          <p:nvPr>
            <p:ph sz="quarter" idx="2"/>
          </p:nvPr>
        </p:nvPicPr>
        <p:blipFill>
          <a:blip r:embed="rId2" cstate="print"/>
          <a:stretch>
            <a:fillRect/>
          </a:stretch>
        </p:blipFill>
        <p:spPr bwMode="auto">
          <a:xfrm>
            <a:off x="4571999" y="1214422"/>
            <a:ext cx="3571901" cy="4643470"/>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850106"/>
          </a:xfrm>
        </p:spPr>
        <p:txBody>
          <a:bodyPr>
            <a:normAutofit/>
          </a:bodyPr>
          <a:lstStyle/>
          <a:p>
            <a:r>
              <a:rPr lang="en-US" sz="2400" b="1" dirty="0" smtClean="0"/>
              <a:t>How M-7 are paying the AI revolution  :</a:t>
            </a:r>
            <a:br>
              <a:rPr lang="en-US" sz="2400" b="1" dirty="0" smtClean="0"/>
            </a:br>
            <a:r>
              <a:rPr lang="en-US" sz="2400" b="1" dirty="0" err="1" smtClean="0"/>
              <a:t>Hyperscalers</a:t>
            </a:r>
            <a:r>
              <a:rPr lang="en-US" sz="2400" b="1" dirty="0" smtClean="0"/>
              <a:t>’ Free Cash Flow and </a:t>
            </a:r>
            <a:r>
              <a:rPr lang="en-US" sz="2400" b="1" dirty="0" err="1" smtClean="0"/>
              <a:t>Capex</a:t>
            </a:r>
            <a:r>
              <a:rPr lang="en-US" sz="2400" b="1" dirty="0" smtClean="0"/>
              <a:t>/Debt </a:t>
            </a:r>
            <a:endParaRPr lang="el-GR" sz="2400" b="1" dirty="0"/>
          </a:p>
        </p:txBody>
      </p:sp>
      <p:sp>
        <p:nvSpPr>
          <p:cNvPr id="3" name="2 - Θέση περιεχομένου"/>
          <p:cNvSpPr>
            <a:spLocks noGrp="1"/>
          </p:cNvSpPr>
          <p:nvPr>
            <p:ph sz="quarter" idx="1"/>
          </p:nvPr>
        </p:nvSpPr>
        <p:spPr>
          <a:xfrm>
            <a:off x="457200" y="1340768"/>
            <a:ext cx="4038600" cy="4802876"/>
          </a:xfrm>
        </p:spPr>
        <p:txBody>
          <a:bodyPr>
            <a:normAutofit fontScale="25000" lnSpcReduction="20000"/>
          </a:bodyPr>
          <a:lstStyle/>
          <a:p>
            <a:pPr>
              <a:buNone/>
            </a:pPr>
            <a:r>
              <a:rPr lang="en-US" dirty="0" smtClean="0">
                <a:latin typeface="Arial Narrow" pitchFamily="34" charset="0"/>
              </a:rPr>
              <a:t>                </a:t>
            </a:r>
            <a:r>
              <a:rPr lang="en-US" sz="5600" dirty="0" smtClean="0">
                <a:latin typeface="Arial Narrow" pitchFamily="34" charset="0"/>
              </a:rPr>
              <a:t>The playbook is simple: Free Cash Flow OR... massive debt. (Look at Oracle's recent debt noise—it's a leading indicator).</a:t>
            </a:r>
            <a:br>
              <a:rPr lang="en-US" sz="5600" dirty="0" smtClean="0">
                <a:latin typeface="Arial Narrow" pitchFamily="34" charset="0"/>
              </a:rPr>
            </a:br>
            <a:r>
              <a:rPr lang="en-US" sz="5600" dirty="0" smtClean="0">
                <a:latin typeface="Arial Narrow" pitchFamily="34" charset="0"/>
              </a:rPr>
              <a:t/>
            </a:r>
            <a:br>
              <a:rPr lang="en-US" sz="5600" dirty="0" smtClean="0">
                <a:latin typeface="Arial Narrow" pitchFamily="34" charset="0"/>
              </a:rPr>
            </a:br>
            <a:r>
              <a:rPr lang="en-US" sz="5600" dirty="0" smtClean="0">
                <a:latin typeface="Arial Narrow" pitchFamily="34" charset="0"/>
              </a:rPr>
              <a:t>The </a:t>
            </a:r>
            <a:r>
              <a:rPr lang="en-US" sz="5600" dirty="0" err="1" smtClean="0">
                <a:latin typeface="Arial Narrow" pitchFamily="34" charset="0"/>
              </a:rPr>
              <a:t>Mag</a:t>
            </a:r>
            <a:r>
              <a:rPr lang="en-US" sz="5600" dirty="0" smtClean="0">
                <a:latin typeface="Arial Narrow" pitchFamily="34" charset="0"/>
              </a:rPr>
              <a:t> 7 (ex-Tesla) forward P/E is nearly 30x. That's nowhere near "value investor comfort."</a:t>
            </a:r>
            <a:br>
              <a:rPr lang="en-US" sz="5600" dirty="0" smtClean="0">
                <a:latin typeface="Arial Narrow" pitchFamily="34" charset="0"/>
              </a:rPr>
            </a:br>
            <a:r>
              <a:rPr lang="en-US" sz="5600" dirty="0" smtClean="0">
                <a:latin typeface="Arial Narrow" pitchFamily="34" charset="0"/>
              </a:rPr>
              <a:t/>
            </a:r>
            <a:br>
              <a:rPr lang="en-US" sz="5600" dirty="0" smtClean="0">
                <a:latin typeface="Arial Narrow" pitchFamily="34" charset="0"/>
              </a:rPr>
            </a:br>
            <a:r>
              <a:rPr lang="en-US" sz="5600" dirty="0" smtClean="0">
                <a:latin typeface="Arial Narrow" pitchFamily="34" charset="0"/>
              </a:rPr>
              <a:t>The pace of this AI </a:t>
            </a:r>
            <a:r>
              <a:rPr lang="en-US" sz="5600" dirty="0" err="1" smtClean="0">
                <a:latin typeface="Arial Narrow" pitchFamily="34" charset="0"/>
              </a:rPr>
              <a:t>buildout</a:t>
            </a:r>
            <a:r>
              <a:rPr lang="en-US" sz="5600" dirty="0" smtClean="0">
                <a:latin typeface="Arial Narrow" pitchFamily="34" charset="0"/>
              </a:rPr>
              <a:t> is directly tied to two things: Future Earnings and the Cost of Capital.</a:t>
            </a:r>
            <a:br>
              <a:rPr lang="en-US" sz="5600" dirty="0" smtClean="0">
                <a:latin typeface="Arial Narrow" pitchFamily="34" charset="0"/>
              </a:rPr>
            </a:br>
            <a:r>
              <a:rPr lang="en-US" sz="5600" dirty="0" smtClean="0">
                <a:latin typeface="Arial Narrow" pitchFamily="34" charset="0"/>
              </a:rPr>
              <a:t/>
            </a:r>
            <a:br>
              <a:rPr lang="en-US" sz="5600" dirty="0" smtClean="0">
                <a:latin typeface="Arial Narrow" pitchFamily="34" charset="0"/>
              </a:rPr>
            </a:br>
            <a:r>
              <a:rPr lang="en-US" sz="5600" dirty="0" smtClean="0">
                <a:latin typeface="Arial Narrow" pitchFamily="34" charset="0"/>
              </a:rPr>
              <a:t>If Margins Drop or Borrowing Costs Rise, the AI investment boom must slow down.</a:t>
            </a:r>
            <a:br>
              <a:rPr lang="en-US" sz="5600" dirty="0" smtClean="0">
                <a:latin typeface="Arial Narrow" pitchFamily="34" charset="0"/>
              </a:rPr>
            </a:br>
            <a:r>
              <a:rPr lang="en-US" sz="5600" dirty="0" smtClean="0">
                <a:latin typeface="Arial Narrow" pitchFamily="34" charset="0"/>
              </a:rPr>
              <a:t/>
            </a:r>
            <a:br>
              <a:rPr lang="en-US" sz="5600" dirty="0" smtClean="0">
                <a:latin typeface="Arial Narrow" pitchFamily="34" charset="0"/>
              </a:rPr>
            </a:br>
            <a:r>
              <a:rPr lang="en-US" sz="5600" dirty="0" smtClean="0">
                <a:latin typeface="Arial Narrow" pitchFamily="34" charset="0"/>
              </a:rPr>
              <a:t>That deceleration hits U.S. GDP hard.</a:t>
            </a:r>
            <a:br>
              <a:rPr lang="en-US" sz="5600" dirty="0" smtClean="0">
                <a:latin typeface="Arial Narrow" pitchFamily="34" charset="0"/>
              </a:rPr>
            </a:br>
            <a:r>
              <a:rPr lang="en-US" sz="5600" dirty="0" smtClean="0">
                <a:latin typeface="Arial Narrow" pitchFamily="34" charset="0"/>
              </a:rPr>
              <a:t/>
            </a:r>
            <a:br>
              <a:rPr lang="en-US" sz="5600" dirty="0" smtClean="0">
                <a:latin typeface="Arial Narrow" pitchFamily="34" charset="0"/>
              </a:rPr>
            </a:br>
            <a:r>
              <a:rPr lang="en-US" sz="5600" dirty="0" smtClean="0">
                <a:latin typeface="Arial Narrow" pitchFamily="34" charset="0"/>
              </a:rPr>
              <a:t>The feedback loop's timing will dictate how the entire equity market trades.</a:t>
            </a:r>
            <a:br>
              <a:rPr lang="en-US" sz="5600" dirty="0" smtClean="0">
                <a:latin typeface="Arial Narrow" pitchFamily="34" charset="0"/>
              </a:rPr>
            </a:br>
            <a:r>
              <a:rPr lang="en-US" sz="5600" dirty="0" smtClean="0">
                <a:latin typeface="Arial Narrow" pitchFamily="34" charset="0"/>
              </a:rPr>
              <a:t/>
            </a:r>
            <a:br>
              <a:rPr lang="en-US" sz="5600" dirty="0" smtClean="0">
                <a:latin typeface="Arial Narrow" pitchFamily="34" charset="0"/>
              </a:rPr>
            </a:br>
            <a:r>
              <a:rPr lang="en-US" sz="5600" dirty="0" smtClean="0">
                <a:latin typeface="Arial Narrow" pitchFamily="34" charset="0"/>
              </a:rPr>
              <a:t>The core question isn't whether AI is real—it's whether the current investment pace is sustainable until the returns finally justify the spending. This is the true AI bubble concern.</a:t>
            </a:r>
            <a:br>
              <a:rPr lang="en-US" sz="5600" dirty="0" smtClean="0">
                <a:latin typeface="Arial Narrow" pitchFamily="34" charset="0"/>
              </a:rPr>
            </a:br>
            <a:r>
              <a:rPr lang="en-US" sz="5600" dirty="0" smtClean="0">
                <a:latin typeface="Arial Narrow" pitchFamily="34" charset="0"/>
              </a:rPr>
              <a:t/>
            </a:r>
            <a:br>
              <a:rPr lang="en-US" sz="5600" dirty="0" smtClean="0">
                <a:latin typeface="Arial Narrow" pitchFamily="34" charset="0"/>
              </a:rPr>
            </a:br>
            <a:r>
              <a:rPr lang="en-US" sz="5600" dirty="0" smtClean="0">
                <a:latin typeface="Arial Narrow" pitchFamily="34" charset="0"/>
              </a:rPr>
              <a:t>Are we watching a self-sustaining cycle, or an investment spree built on borrowed time (and borrowed money)?</a:t>
            </a:r>
            <a:br>
              <a:rPr lang="en-US" sz="5600" dirty="0" smtClean="0">
                <a:latin typeface="Arial Narrow" pitchFamily="34" charset="0"/>
              </a:rPr>
            </a:br>
            <a:endParaRPr lang="el-GR" sz="5600" dirty="0">
              <a:latin typeface="Arial Narrow" pitchFamily="34" charset="0"/>
            </a:endParaRPr>
          </a:p>
        </p:txBody>
      </p:sp>
      <p:pic>
        <p:nvPicPr>
          <p:cNvPr id="5" name="ember43" descr="chart, line chart"/>
          <p:cNvPicPr>
            <a:picLocks noGrp="1"/>
          </p:cNvPicPr>
          <p:nvPr>
            <p:ph sz="quarter" idx="2"/>
          </p:nvPr>
        </p:nvPicPr>
        <p:blipFill>
          <a:blip r:embed="rId2" cstate="print"/>
          <a:stretch>
            <a:fillRect/>
          </a:stretch>
        </p:blipFill>
        <p:spPr bwMode="auto">
          <a:xfrm>
            <a:off x="4714875" y="1214422"/>
            <a:ext cx="3429025" cy="4929222"/>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7467600" cy="582594"/>
          </a:xfrm>
        </p:spPr>
        <p:txBody>
          <a:bodyPr>
            <a:normAutofit/>
          </a:bodyPr>
          <a:lstStyle/>
          <a:p>
            <a:r>
              <a:rPr lang="en-US" dirty="0" smtClean="0"/>
              <a:t>The real problem of AI booming is …</a:t>
            </a:r>
            <a:endParaRPr lang="el-GR" dirty="0"/>
          </a:p>
        </p:txBody>
      </p:sp>
      <p:sp>
        <p:nvSpPr>
          <p:cNvPr id="3" name="2 - Θέση περιεχομένου"/>
          <p:cNvSpPr>
            <a:spLocks noGrp="1"/>
          </p:cNvSpPr>
          <p:nvPr>
            <p:ph sz="quarter" idx="1"/>
          </p:nvPr>
        </p:nvSpPr>
        <p:spPr>
          <a:xfrm>
            <a:off x="428596" y="1000108"/>
            <a:ext cx="8229600" cy="4643470"/>
          </a:xfrm>
        </p:spPr>
        <p:txBody>
          <a:bodyPr>
            <a:noAutofit/>
          </a:bodyPr>
          <a:lstStyle/>
          <a:p>
            <a:pPr>
              <a:buFont typeface="Wingdings" pitchFamily="2" charset="2"/>
              <a:buChar char="Ø"/>
            </a:pPr>
            <a:r>
              <a:rPr lang="en-US" sz="1400" dirty="0" smtClean="0">
                <a:latin typeface="Arial Narrow" pitchFamily="34" charset="0"/>
              </a:rPr>
              <a:t> </a:t>
            </a:r>
            <a:r>
              <a:rPr lang="en-US" sz="1600" dirty="0" smtClean="0">
                <a:latin typeface="Arial Narrow" pitchFamily="34" charset="0"/>
              </a:rPr>
              <a:t>The playbook is simple: Free Cash Flow OR... massive debt. (Look at Oracle's recent debt noise—it's a leading indicator).</a:t>
            </a:r>
            <a:br>
              <a:rPr lang="en-US" sz="1600" dirty="0" smtClean="0">
                <a:latin typeface="Arial Narrow" pitchFamily="34" charset="0"/>
              </a:rPr>
            </a:br>
            <a:r>
              <a:rPr lang="en-US" sz="1600" dirty="0" smtClean="0">
                <a:latin typeface="Arial Narrow" pitchFamily="34" charset="0"/>
              </a:rPr>
              <a:t>The Math That Makes Value Investors Sweat:</a:t>
            </a:r>
            <a:br>
              <a:rPr lang="en-US" sz="1600" dirty="0" smtClean="0">
                <a:latin typeface="Arial Narrow" pitchFamily="34" charset="0"/>
              </a:rPr>
            </a:br>
            <a:r>
              <a:rPr lang="en-US" sz="1600" dirty="0" smtClean="0">
                <a:latin typeface="Arial Narrow" pitchFamily="34" charset="0"/>
              </a:rPr>
              <a:t>The </a:t>
            </a:r>
            <a:r>
              <a:rPr lang="en-US" sz="1600" dirty="0" err="1" smtClean="0">
                <a:latin typeface="Arial Narrow" pitchFamily="34" charset="0"/>
              </a:rPr>
              <a:t>Mag</a:t>
            </a:r>
            <a:r>
              <a:rPr lang="en-US" sz="1600" dirty="0" smtClean="0">
                <a:latin typeface="Arial Narrow" pitchFamily="34" charset="0"/>
              </a:rPr>
              <a:t> 7 (ex-Tesla) forward P/E is nearly 30x. That's nowhere near "value investor comfort."</a:t>
            </a:r>
            <a:br>
              <a:rPr lang="en-US" sz="1600" dirty="0" smtClean="0">
                <a:latin typeface="Arial Narrow" pitchFamily="34" charset="0"/>
              </a:rPr>
            </a:br>
            <a:r>
              <a:rPr lang="en-US" sz="1600" dirty="0" smtClean="0">
                <a:latin typeface="Arial Narrow" pitchFamily="34" charset="0"/>
              </a:rPr>
              <a:t/>
            </a:r>
            <a:br>
              <a:rPr lang="en-US" sz="1600" dirty="0" smtClean="0">
                <a:latin typeface="Arial Narrow" pitchFamily="34" charset="0"/>
              </a:rPr>
            </a:br>
            <a:r>
              <a:rPr lang="en-US" sz="1600" dirty="0" smtClean="0">
                <a:latin typeface="Arial Narrow" pitchFamily="34" charset="0"/>
              </a:rPr>
              <a:t>The market is demanding a clear ROI by 2026.</a:t>
            </a:r>
            <a:br>
              <a:rPr lang="en-US" sz="1600" dirty="0" smtClean="0">
                <a:latin typeface="Arial Narrow" pitchFamily="34" charset="0"/>
              </a:rPr>
            </a:br>
            <a:r>
              <a:rPr lang="en-US" sz="1600" dirty="0" smtClean="0">
                <a:latin typeface="Arial Narrow" pitchFamily="34" charset="0"/>
              </a:rPr>
              <a:t/>
            </a:r>
            <a:br>
              <a:rPr lang="en-US" sz="1600" dirty="0" smtClean="0">
                <a:latin typeface="Arial Narrow" pitchFamily="34" charset="0"/>
              </a:rPr>
            </a:br>
            <a:r>
              <a:rPr lang="en-US" sz="1600" dirty="0" smtClean="0">
                <a:latin typeface="Arial Narrow" pitchFamily="34" charset="0"/>
              </a:rPr>
              <a:t>The pace of this AI </a:t>
            </a:r>
            <a:r>
              <a:rPr lang="en-US" sz="1600" dirty="0" err="1" smtClean="0">
                <a:latin typeface="Arial Narrow" pitchFamily="34" charset="0"/>
              </a:rPr>
              <a:t>buildout</a:t>
            </a:r>
            <a:r>
              <a:rPr lang="en-US" sz="1600" dirty="0" smtClean="0">
                <a:latin typeface="Arial Narrow" pitchFamily="34" charset="0"/>
              </a:rPr>
              <a:t> is </a:t>
            </a:r>
            <a:r>
              <a:rPr lang="en-US" sz="1600" b="1" dirty="0" smtClean="0">
                <a:latin typeface="Arial Narrow" pitchFamily="34" charset="0"/>
              </a:rPr>
              <a:t>directly tied </a:t>
            </a:r>
            <a:r>
              <a:rPr lang="en-US" sz="1600" dirty="0" smtClean="0">
                <a:latin typeface="Arial Narrow" pitchFamily="34" charset="0"/>
              </a:rPr>
              <a:t>to two things: </a:t>
            </a:r>
            <a:r>
              <a:rPr lang="en-US" sz="1600" b="1" dirty="0" smtClean="0">
                <a:latin typeface="Arial Narrow" pitchFamily="34" charset="0"/>
              </a:rPr>
              <a:t>Future Earnings and the Cost of Capital.</a:t>
            </a:r>
            <a:endParaRPr lang="en-US" sz="1600" dirty="0" smtClean="0">
              <a:latin typeface="Arial Narrow" pitchFamily="34" charset="0"/>
            </a:endParaRPr>
          </a:p>
          <a:p>
            <a:pPr>
              <a:buFont typeface="Wingdings" pitchFamily="2" charset="2"/>
              <a:buChar char="Ø"/>
            </a:pPr>
            <a:r>
              <a:rPr lang="en-US" sz="1600" dirty="0" smtClean="0">
                <a:latin typeface="Arial Narrow" pitchFamily="34" charset="0"/>
              </a:rPr>
              <a:t>The Domino Effect:</a:t>
            </a:r>
            <a:br>
              <a:rPr lang="en-US" sz="1600" dirty="0" smtClean="0">
                <a:latin typeface="Arial Narrow" pitchFamily="34" charset="0"/>
              </a:rPr>
            </a:br>
            <a:r>
              <a:rPr lang="en-US" sz="1600" b="1" dirty="0" smtClean="0">
                <a:latin typeface="Arial Narrow" pitchFamily="34" charset="0"/>
              </a:rPr>
              <a:t>If Margins Drop or Borrowing Costs Rise, the AI investment boom must slow down.</a:t>
            </a:r>
            <a:r>
              <a:rPr lang="en-US" sz="1600" dirty="0" smtClean="0">
                <a:latin typeface="Arial Narrow" pitchFamily="34" charset="0"/>
              </a:rPr>
              <a:t/>
            </a:r>
            <a:br>
              <a:rPr lang="en-US" sz="1600" dirty="0" smtClean="0">
                <a:latin typeface="Arial Narrow" pitchFamily="34" charset="0"/>
              </a:rPr>
            </a:br>
            <a:r>
              <a:rPr lang="en-US" sz="1600" b="1" dirty="0" smtClean="0">
                <a:latin typeface="Arial Narrow" pitchFamily="34" charset="0"/>
              </a:rPr>
              <a:t>That deceleration would hit U.S. GDP hard.</a:t>
            </a:r>
            <a:endParaRPr lang="en-US" sz="1600" dirty="0" smtClean="0">
              <a:latin typeface="Arial Narrow" pitchFamily="34" charset="0"/>
            </a:endParaRPr>
          </a:p>
          <a:p>
            <a:pPr>
              <a:buFont typeface="Wingdings" pitchFamily="2" charset="2"/>
              <a:buChar char="Ø"/>
            </a:pPr>
            <a:r>
              <a:rPr lang="en-US" sz="1600" b="1" dirty="0" smtClean="0">
                <a:latin typeface="Arial Narrow" pitchFamily="34" charset="0"/>
              </a:rPr>
              <a:t>The core question isn't whether AI is real—it's whether the current investment pace is sustainable until the returns finally justify the spending. This is the true AI bubble concern.</a:t>
            </a:r>
            <a:endParaRPr lang="en-US" sz="1600" dirty="0" smtClean="0">
              <a:latin typeface="Arial Narrow" pitchFamily="34" charset="0"/>
            </a:endParaRPr>
          </a:p>
          <a:p>
            <a:pPr>
              <a:buFont typeface="Wingdings" pitchFamily="2" charset="2"/>
              <a:buChar char="Ø"/>
            </a:pPr>
            <a:r>
              <a:rPr lang="en-US" sz="1600" b="1" u="sng" dirty="0" smtClean="0">
                <a:latin typeface="Arial Narrow" pitchFamily="34" charset="0"/>
              </a:rPr>
              <a:t>Are we watching a self-sustaining cycle, or an investment spree built on borrowed time (and borrowed money)?</a:t>
            </a:r>
            <a:r>
              <a:rPr lang="en-US" sz="1400" dirty="0" smtClean="0"/>
              <a:t/>
            </a:r>
            <a:br>
              <a:rPr lang="en-US" sz="1400" dirty="0" smtClean="0"/>
            </a:br>
            <a:endParaRPr lang="el-GR" sz="14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7467600" cy="511156"/>
          </a:xfrm>
        </p:spPr>
        <p:txBody>
          <a:bodyPr>
            <a:normAutofit/>
          </a:bodyPr>
          <a:lstStyle/>
          <a:p>
            <a:r>
              <a:rPr lang="en-US" sz="2400" b="1" dirty="0" smtClean="0"/>
              <a:t>MSCI World Index : 70% is US stocks </a:t>
            </a:r>
            <a:endParaRPr lang="el-GR" sz="2400" b="1" dirty="0"/>
          </a:p>
        </p:txBody>
      </p:sp>
      <p:sp>
        <p:nvSpPr>
          <p:cNvPr id="3" name="2 - Θέση περιεχομένου"/>
          <p:cNvSpPr>
            <a:spLocks noGrp="1"/>
          </p:cNvSpPr>
          <p:nvPr>
            <p:ph sz="quarter" idx="1"/>
          </p:nvPr>
        </p:nvSpPr>
        <p:spPr/>
        <p:txBody>
          <a:bodyPr>
            <a:normAutofit fontScale="70000" lnSpcReduction="20000"/>
          </a:bodyPr>
          <a:lstStyle/>
          <a:p>
            <a:r>
              <a:rPr lang="en-US" dirty="0" smtClean="0"/>
              <a:t>The MSCI World Index, which serves as the lodestar for institutional allocation,  is no longer a truly global representation. It has morphed into a proxy for the United States large-cap growth market with minor regional satellites attached.</a:t>
            </a:r>
          </a:p>
          <a:p>
            <a:r>
              <a:rPr lang="en-US" dirty="0" smtClean="0"/>
              <a:t>This concentration has reached historic extremes. The United States now constitutes approximately 70 per cent of the index weight. To place this in historical context, this exceeds the dominance Japan held during its bubble peak in the late 1980s, which topped out at 47 per cent</a:t>
            </a:r>
            <a:endParaRPr lang="el-GR" dirty="0"/>
          </a:p>
        </p:txBody>
      </p:sp>
      <p:pic>
        <p:nvPicPr>
          <p:cNvPr id="7" name="ember1628" descr="No alternative text description for this image"/>
          <p:cNvPicPr>
            <a:picLocks noGrp="1"/>
          </p:cNvPicPr>
          <p:nvPr>
            <p:ph sz="quarter" idx="2"/>
          </p:nvPr>
        </p:nvPicPr>
        <p:blipFill>
          <a:blip r:embed="rId2" cstate="print"/>
          <a:stretch>
            <a:fillRect/>
          </a:stretch>
        </p:blipFill>
        <p:spPr bwMode="auto">
          <a:xfrm>
            <a:off x="4270374" y="1357298"/>
            <a:ext cx="4016401" cy="4429156"/>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467544" y="116632"/>
            <a:ext cx="7676356" cy="6264696"/>
          </a:xfrm>
          <a:prstGeom prst="rect">
            <a:avLst/>
          </a:prstGeom>
          <a:noFill/>
          <a:ln w="9525">
            <a:noFill/>
            <a:miter lim="800000"/>
            <a:headEnd/>
            <a:tailEnd/>
          </a:ln>
          <a:effec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7467600" cy="511156"/>
          </a:xfrm>
        </p:spPr>
        <p:txBody>
          <a:bodyPr>
            <a:normAutofit/>
          </a:bodyPr>
          <a:lstStyle/>
          <a:p>
            <a:r>
              <a:rPr lang="en-US" sz="2400" b="1" dirty="0" smtClean="0"/>
              <a:t>Bull and Bear :  8 decades of data reveal  </a:t>
            </a:r>
            <a:endParaRPr lang="el-GR" sz="2400" b="1" dirty="0"/>
          </a:p>
        </p:txBody>
      </p:sp>
      <p:sp>
        <p:nvSpPr>
          <p:cNvPr id="3" name="2 - Θέση περιεχομένου"/>
          <p:cNvSpPr>
            <a:spLocks noGrp="1"/>
          </p:cNvSpPr>
          <p:nvPr>
            <p:ph sz="quarter" idx="1"/>
          </p:nvPr>
        </p:nvSpPr>
        <p:spPr/>
        <p:txBody>
          <a:bodyPr>
            <a:normAutofit fontScale="40000" lnSpcReduction="20000"/>
          </a:bodyPr>
          <a:lstStyle/>
          <a:p>
            <a:r>
              <a:rPr lang="en-US" sz="3400" dirty="0" smtClean="0">
                <a:latin typeface="Arial Narrow" pitchFamily="34" charset="0"/>
              </a:rPr>
              <a:t>The average S&amp;P 500 bull market since 1949 has lasted 5.3 years, delivering a cumulative return of +254%</a:t>
            </a:r>
          </a:p>
          <a:p>
            <a:r>
              <a:rPr lang="en-US" sz="3400" dirty="0" smtClean="0">
                <a:latin typeface="Arial Narrow" pitchFamily="34" charset="0"/>
              </a:rPr>
              <a:t>while the average bear market has lasted just 1.0 year, with an average decline of 31%.</a:t>
            </a:r>
          </a:p>
          <a:p>
            <a:r>
              <a:rPr lang="en-US" sz="3400" dirty="0" smtClean="0">
                <a:latin typeface="Arial Narrow" pitchFamily="34" charset="0"/>
              </a:rPr>
              <a:t> </a:t>
            </a:r>
            <a:r>
              <a:rPr lang="en-US" sz="3400" b="1" dirty="0" smtClean="0">
                <a:latin typeface="Arial Narrow" pitchFamily="34" charset="0"/>
              </a:rPr>
              <a:t>Late in bull markets </a:t>
            </a:r>
            <a:r>
              <a:rPr lang="en-US" sz="3400" dirty="0" smtClean="0">
                <a:latin typeface="Arial Narrow" pitchFamily="34" charset="0"/>
              </a:rPr>
              <a:t>, investors assume gains are permanent. </a:t>
            </a:r>
            <a:r>
              <a:rPr lang="en-US" sz="3400" b="1" dirty="0" smtClean="0">
                <a:latin typeface="Arial Narrow" pitchFamily="34" charset="0"/>
              </a:rPr>
              <a:t>Late in bear markets,</a:t>
            </a:r>
            <a:r>
              <a:rPr lang="en-US" sz="3400" dirty="0" smtClean="0">
                <a:latin typeface="Arial Narrow" pitchFamily="34" charset="0"/>
              </a:rPr>
              <a:t> they assume declines will last indefinitely</a:t>
            </a:r>
          </a:p>
          <a:p>
            <a:r>
              <a:rPr lang="en-US" sz="3400" dirty="0" smtClean="0">
                <a:latin typeface="Arial Narrow" pitchFamily="34" charset="0"/>
              </a:rPr>
              <a:t>Yet the historical record tells a different story :  </a:t>
            </a:r>
            <a:r>
              <a:rPr lang="en-US" sz="3400" b="1" dirty="0" smtClean="0">
                <a:latin typeface="Arial Narrow" pitchFamily="34" charset="0"/>
              </a:rPr>
              <a:t>Even the most severe contractions are brief relative to the multi-year expansions that follow</a:t>
            </a:r>
          </a:p>
          <a:p>
            <a:r>
              <a:rPr lang="en-US" sz="3400" dirty="0" smtClean="0">
                <a:latin typeface="Arial Narrow" pitchFamily="34" charset="0"/>
              </a:rPr>
              <a:t>Today : </a:t>
            </a:r>
            <a:r>
              <a:rPr lang="en-US" sz="3400" b="1" dirty="0" smtClean="0">
                <a:latin typeface="Arial Narrow" pitchFamily="34" charset="0"/>
              </a:rPr>
              <a:t>The latest bull phase is ageing, leadership is narrowing, and valuations in key sectors are stretched. </a:t>
            </a:r>
          </a:p>
          <a:p>
            <a:r>
              <a:rPr lang="en-US" sz="3400" b="1" dirty="0" smtClean="0">
                <a:latin typeface="Arial Narrow" pitchFamily="34" charset="0"/>
              </a:rPr>
              <a:t>Yet history suggests that the next meaningful period of volatility, whenever it arrives, will likely be short-lived relative to the expansion that follows</a:t>
            </a:r>
            <a:r>
              <a:rPr lang="en-US" sz="3400" dirty="0" smtClean="0">
                <a:latin typeface="Arial Narrow" pitchFamily="34" charset="0"/>
              </a:rPr>
              <a:t>. </a:t>
            </a:r>
          </a:p>
          <a:p>
            <a:pPr>
              <a:buNone/>
            </a:pPr>
            <a:r>
              <a:rPr lang="en-US" sz="3400" dirty="0" smtClean="0">
                <a:latin typeface="Arial Narrow" pitchFamily="34" charset="0"/>
              </a:rPr>
              <a:t>.</a:t>
            </a:r>
            <a:r>
              <a:rPr lang="en-US" dirty="0" smtClean="0"/>
              <a:t/>
            </a:r>
            <a:br>
              <a:rPr lang="en-US" dirty="0" smtClean="0"/>
            </a:br>
            <a:endParaRPr lang="en-US" b="1" dirty="0" smtClean="0"/>
          </a:p>
          <a:p>
            <a:endParaRPr lang="el-GR" dirty="0"/>
          </a:p>
        </p:txBody>
      </p:sp>
      <p:sp>
        <p:nvSpPr>
          <p:cNvPr id="4" name="3 - Θέση περιεχομένου"/>
          <p:cNvSpPr>
            <a:spLocks noGrp="1"/>
          </p:cNvSpPr>
          <p:nvPr>
            <p:ph sz="quarter" idx="2"/>
          </p:nvPr>
        </p:nvSpPr>
        <p:spPr>
          <a:xfrm>
            <a:off x="4644008" y="1628800"/>
            <a:ext cx="4038600" cy="4525963"/>
          </a:xfrm>
        </p:spPr>
        <p:txBody>
          <a:bodyPr>
            <a:normAutofit fontScale="40000" lnSpcReduction="20000"/>
          </a:bodyPr>
          <a:lstStyle/>
          <a:p>
            <a:r>
              <a:rPr lang="en-US" sz="4000" dirty="0" smtClean="0">
                <a:latin typeface="Arial Narrow" pitchFamily="34" charset="0"/>
              </a:rPr>
              <a:t>The 12.3-year bull market beginning in 1987 delivered +841%. </a:t>
            </a:r>
          </a:p>
          <a:p>
            <a:r>
              <a:rPr lang="en-US" sz="4000" dirty="0" smtClean="0">
                <a:latin typeface="Arial Narrow" pitchFamily="34" charset="0"/>
              </a:rPr>
              <a:t>The post-2009 expansion ran for 11 years and returned +527%.</a:t>
            </a:r>
          </a:p>
          <a:p>
            <a:r>
              <a:rPr lang="en-US" sz="4000" dirty="0" smtClean="0">
                <a:latin typeface="Arial Narrow" pitchFamily="34" charset="0"/>
              </a:rPr>
              <a:t>These cycles were punctuated by sharp declines, some lasting only months, but the underlying trend remained upward.</a:t>
            </a:r>
          </a:p>
          <a:p>
            <a:r>
              <a:rPr lang="en-US" sz="4000" b="1" dirty="0" smtClean="0">
                <a:latin typeface="Arial Narrow" pitchFamily="34" charset="0"/>
              </a:rPr>
              <a:t>Long</a:t>
            </a:r>
            <a:r>
              <a:rPr lang="en-US" sz="4000" dirty="0" smtClean="0">
                <a:latin typeface="Arial Narrow" pitchFamily="34" charset="0"/>
              </a:rPr>
              <a:t> expansions compress risk </a:t>
            </a:r>
            <a:r>
              <a:rPr lang="en-US" sz="4000" dirty="0" err="1" smtClean="0">
                <a:latin typeface="Arial Narrow" pitchFamily="34" charset="0"/>
              </a:rPr>
              <a:t>premia</a:t>
            </a:r>
            <a:r>
              <a:rPr lang="en-US" sz="4000" dirty="0" smtClean="0">
                <a:latin typeface="Arial Narrow" pitchFamily="34" charset="0"/>
              </a:rPr>
              <a:t>, push valuations higher, and narrow leadership</a:t>
            </a:r>
          </a:p>
          <a:p>
            <a:r>
              <a:rPr lang="en-US" sz="4000" b="1" dirty="0" smtClean="0">
                <a:latin typeface="Arial Narrow" pitchFamily="34" charset="0"/>
              </a:rPr>
              <a:t>Short</a:t>
            </a:r>
            <a:r>
              <a:rPr lang="en-US" sz="4000" dirty="0" smtClean="0">
                <a:latin typeface="Arial Narrow" pitchFamily="34" charset="0"/>
              </a:rPr>
              <a:t> contractions reset those conditions, often violently, creating the foundations for the next cycle. </a:t>
            </a:r>
          </a:p>
          <a:p>
            <a:r>
              <a:rPr lang="en-US" sz="4000" b="1" dirty="0" smtClean="0">
                <a:latin typeface="Arial Narrow" pitchFamily="34" charset="0"/>
              </a:rPr>
              <a:t>The challenge is behavioral. </a:t>
            </a:r>
            <a:r>
              <a:rPr lang="en-US" sz="4000" dirty="0" smtClean="0">
                <a:latin typeface="Arial Narrow" pitchFamily="34" charset="0"/>
              </a:rPr>
              <a:t>Humans overweight recent experience, and during the worst months of a downturn, it rarely feels like the beginning of a new long-term advance.</a:t>
            </a:r>
            <a:r>
              <a:rPr lang="en-US" dirty="0" smtClean="0"/>
              <a:t/>
            </a:r>
            <a:br>
              <a:rPr lang="en-US" dirty="0" smtClean="0"/>
            </a:br>
            <a:r>
              <a:rPr lang="en-US" dirty="0" smtClean="0"/>
              <a:t/>
            </a:r>
            <a:br>
              <a:rPr lang="en-US" dirty="0" smtClean="0"/>
            </a:br>
            <a:endParaRPr lang="el-GR"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mber42" descr="timeline"/>
          <p:cNvPicPr/>
          <p:nvPr/>
        </p:nvPicPr>
        <p:blipFill>
          <a:blip r:embed="rId2" cstate="print"/>
          <a:srcRect/>
          <a:stretch>
            <a:fillRect/>
          </a:stretch>
        </p:blipFill>
        <p:spPr bwMode="auto">
          <a:xfrm>
            <a:off x="323528" y="548680"/>
            <a:ext cx="8352928" cy="5832647"/>
          </a:xfrm>
          <a:prstGeom prst="rect">
            <a:avLst/>
          </a:prstGeom>
          <a:noFill/>
          <a:ln w="9525">
            <a:noFill/>
            <a:miter lim="800000"/>
            <a:headEnd/>
            <a:tailEnd/>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7467600" cy="654032"/>
          </a:xfrm>
        </p:spPr>
        <p:txBody>
          <a:bodyPr/>
          <a:lstStyle/>
          <a:p>
            <a:pPr algn="ctr"/>
            <a:r>
              <a:rPr lang="en-US" b="1" dirty="0" smtClean="0"/>
              <a:t>Greed is on…</a:t>
            </a:r>
            <a:endParaRPr lang="el-GR" b="1" dirty="0"/>
          </a:p>
        </p:txBody>
      </p:sp>
      <p:pic>
        <p:nvPicPr>
          <p:cNvPr id="4" name="ember4929" descr="chart"/>
          <p:cNvPicPr>
            <a:picLocks noGrp="1"/>
          </p:cNvPicPr>
          <p:nvPr>
            <p:ph sz="quarter" idx="1"/>
          </p:nvPr>
        </p:nvPicPr>
        <p:blipFill>
          <a:blip r:embed="rId2" cstate="print"/>
          <a:stretch>
            <a:fillRect/>
          </a:stretch>
        </p:blipFill>
        <p:spPr bwMode="auto">
          <a:xfrm>
            <a:off x="457200" y="1285860"/>
            <a:ext cx="7467600" cy="4748735"/>
          </a:xfrm>
          <a:prstGeom prst="rect">
            <a:avLst/>
          </a:prstGeom>
          <a:noFill/>
          <a:ln w="9525">
            <a:noFill/>
            <a:miter lim="800000"/>
            <a:headEnd/>
            <a:tailEnd/>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62074"/>
          </a:xfrm>
        </p:spPr>
        <p:txBody>
          <a:bodyPr>
            <a:noAutofit/>
          </a:bodyPr>
          <a:lstStyle/>
          <a:p>
            <a:r>
              <a:rPr lang="en-US" sz="3600" b="1" dirty="0" smtClean="0"/>
              <a:t>SPX , Daily </a:t>
            </a:r>
            <a:endParaRPr lang="el-GR" sz="3600" b="1" dirty="0"/>
          </a:p>
        </p:txBody>
      </p:sp>
      <p:sp>
        <p:nvSpPr>
          <p:cNvPr id="3" name="2 - Θέση περιεχομένου"/>
          <p:cNvSpPr>
            <a:spLocks noGrp="1"/>
          </p:cNvSpPr>
          <p:nvPr>
            <p:ph sz="quarter" idx="1"/>
          </p:nvPr>
        </p:nvSpPr>
        <p:spPr/>
        <p:txBody>
          <a:bodyPr/>
          <a:lstStyle/>
          <a:p>
            <a:endParaRPr lang="el-GR" dirty="0" smtClean="0"/>
          </a:p>
          <a:p>
            <a:endParaRPr lang="el-GR" dirty="0"/>
          </a:p>
        </p:txBody>
      </p:sp>
      <p:pic>
        <p:nvPicPr>
          <p:cNvPr id="1026" name="Picture 2" descr="C:\Users\dantis\Downloads\SPX_2025-12-11_12-17-25.png"/>
          <p:cNvPicPr>
            <a:picLocks noChangeAspect="1" noChangeArrowheads="1"/>
          </p:cNvPicPr>
          <p:nvPr/>
        </p:nvPicPr>
        <p:blipFill>
          <a:blip r:embed="rId2" cstate="print"/>
          <a:srcRect/>
          <a:stretch>
            <a:fillRect/>
          </a:stretch>
        </p:blipFill>
        <p:spPr bwMode="auto">
          <a:xfrm>
            <a:off x="179511" y="1124744"/>
            <a:ext cx="7821513" cy="5184576"/>
          </a:xfrm>
          <a:prstGeom prst="rect">
            <a:avLst/>
          </a:prstGeom>
          <a:noFill/>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62074"/>
          </a:xfrm>
        </p:spPr>
        <p:txBody>
          <a:bodyPr>
            <a:normAutofit/>
          </a:bodyPr>
          <a:lstStyle/>
          <a:p>
            <a:r>
              <a:rPr lang="en-US" dirty="0" smtClean="0"/>
              <a:t>SPX , Monthly </a:t>
            </a:r>
            <a:endParaRPr lang="el-GR" dirty="0"/>
          </a:p>
        </p:txBody>
      </p:sp>
      <p:pic>
        <p:nvPicPr>
          <p:cNvPr id="80898" name="Picture 2" descr="C:\Users\dantis\Downloads\SPX_2025-12-11_12-20-17.png"/>
          <p:cNvPicPr>
            <a:picLocks noChangeAspect="1" noChangeArrowheads="1"/>
          </p:cNvPicPr>
          <p:nvPr/>
        </p:nvPicPr>
        <p:blipFill>
          <a:blip r:embed="rId2" cstate="print"/>
          <a:srcRect/>
          <a:stretch>
            <a:fillRect/>
          </a:stretch>
        </p:blipFill>
        <p:spPr bwMode="auto">
          <a:xfrm>
            <a:off x="467544" y="1027085"/>
            <a:ext cx="7604918" cy="5616625"/>
          </a:xfrm>
          <a:prstGeom prst="rect">
            <a:avLst/>
          </a:prstGeom>
          <a:noFill/>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62074"/>
          </a:xfrm>
        </p:spPr>
        <p:txBody>
          <a:bodyPr>
            <a:normAutofit/>
          </a:bodyPr>
          <a:lstStyle/>
          <a:p>
            <a:r>
              <a:rPr lang="en-US" dirty="0" smtClean="0"/>
              <a:t>NDX, Daily </a:t>
            </a:r>
            <a:endParaRPr lang="el-GR" dirty="0"/>
          </a:p>
        </p:txBody>
      </p:sp>
      <p:pic>
        <p:nvPicPr>
          <p:cNvPr id="83970" name="Picture 2" descr="C:\Users\dantis\Downloads\NDX_2025-12-11_12-40-44.png"/>
          <p:cNvPicPr>
            <a:picLocks noChangeAspect="1" noChangeArrowheads="1"/>
          </p:cNvPicPr>
          <p:nvPr/>
        </p:nvPicPr>
        <p:blipFill>
          <a:blip r:embed="rId2" cstate="print"/>
          <a:srcRect/>
          <a:stretch>
            <a:fillRect/>
          </a:stretch>
        </p:blipFill>
        <p:spPr bwMode="auto">
          <a:xfrm>
            <a:off x="395536" y="1052736"/>
            <a:ext cx="7605488" cy="5638081"/>
          </a:xfrm>
          <a:prstGeom prst="rect">
            <a:avLst/>
          </a:prstGeom>
          <a:noFill/>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62074"/>
          </a:xfrm>
        </p:spPr>
        <p:txBody>
          <a:bodyPr>
            <a:normAutofit fontScale="90000"/>
          </a:bodyPr>
          <a:lstStyle/>
          <a:p>
            <a:r>
              <a:rPr lang="en-US" sz="3600" b="1" dirty="0" smtClean="0"/>
              <a:t>NDX, Monthly </a:t>
            </a:r>
            <a:endParaRPr lang="el-GR" sz="3600" b="1" dirty="0"/>
          </a:p>
        </p:txBody>
      </p:sp>
      <p:pic>
        <p:nvPicPr>
          <p:cNvPr id="82946" name="Picture 2" descr="C:\Users\dantis\Downloads\NDX_2025-12-11_12-32-26.png"/>
          <p:cNvPicPr>
            <a:picLocks noChangeAspect="1" noChangeArrowheads="1"/>
          </p:cNvPicPr>
          <p:nvPr/>
        </p:nvPicPr>
        <p:blipFill>
          <a:blip r:embed="rId2" cstate="print"/>
          <a:srcRect/>
          <a:stretch>
            <a:fillRect/>
          </a:stretch>
        </p:blipFill>
        <p:spPr bwMode="auto">
          <a:xfrm>
            <a:off x="395537" y="836712"/>
            <a:ext cx="7676926" cy="5877272"/>
          </a:xfrm>
          <a:prstGeom prst="rect">
            <a:avLst/>
          </a:prstGeom>
          <a:noFill/>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62074"/>
          </a:xfrm>
        </p:spPr>
        <p:txBody>
          <a:bodyPr>
            <a:noAutofit/>
          </a:bodyPr>
          <a:lstStyle/>
          <a:p>
            <a:r>
              <a:rPr lang="en-US" sz="3600" b="1" dirty="0" smtClean="0"/>
              <a:t>SOX , Daily </a:t>
            </a:r>
            <a:endParaRPr lang="el-GR" sz="3600" b="1" dirty="0"/>
          </a:p>
        </p:txBody>
      </p:sp>
      <p:pic>
        <p:nvPicPr>
          <p:cNvPr id="84994" name="Picture 2" descr="C:\Users\dantis\Downloads\SOX_2025-12-11_13-25-56.png"/>
          <p:cNvPicPr>
            <a:picLocks noChangeAspect="1" noChangeArrowheads="1"/>
          </p:cNvPicPr>
          <p:nvPr/>
        </p:nvPicPr>
        <p:blipFill>
          <a:blip r:embed="rId2" cstate="print"/>
          <a:srcRect/>
          <a:stretch>
            <a:fillRect/>
          </a:stretch>
        </p:blipFill>
        <p:spPr bwMode="auto">
          <a:xfrm>
            <a:off x="251520" y="908720"/>
            <a:ext cx="7749504" cy="5760640"/>
          </a:xfrm>
          <a:prstGeom prst="rect">
            <a:avLst/>
          </a:prstGeom>
          <a:noFill/>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ctrTitle"/>
          </p:nvPr>
        </p:nvSpPr>
        <p:spPr/>
        <p:txBody>
          <a:bodyPr/>
          <a:lstStyle/>
          <a:p>
            <a:r>
              <a:rPr lang="el-GR" dirty="0" smtClean="0"/>
              <a:t>Διεθνείς Οίκοι, Εκτιμήσεις 2026</a:t>
            </a:r>
            <a:endParaRPr lang="el-GR" dirty="0"/>
          </a:p>
        </p:txBody>
      </p:sp>
      <p:sp>
        <p:nvSpPr>
          <p:cNvPr id="2" name="1 - Υπότιτλος"/>
          <p:cNvSpPr>
            <a:spLocks noGrp="1"/>
          </p:cNvSpPr>
          <p:nvPr>
            <p:ph type="subTitle" idx="1"/>
          </p:nvPr>
        </p:nvSpPr>
        <p:spPr>
          <a:xfrm>
            <a:off x="2286000" y="5003322"/>
            <a:ext cx="6172200" cy="354504"/>
          </a:xfrm>
        </p:spPr>
        <p:txBody>
          <a:bodyPr>
            <a:normAutofit lnSpcReduction="10000"/>
          </a:bodyPr>
          <a:lstStyle/>
          <a:p>
            <a:r>
              <a:rPr lang="en-GB" dirty="0" smtClean="0"/>
              <a:t>Solidus Sec</a:t>
            </a:r>
            <a:endParaRPr lang="el-GR"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62074"/>
          </a:xfrm>
        </p:spPr>
        <p:txBody>
          <a:bodyPr>
            <a:normAutofit/>
          </a:bodyPr>
          <a:lstStyle/>
          <a:p>
            <a:r>
              <a:rPr lang="en-US" b="1" dirty="0" smtClean="0"/>
              <a:t>Stocks</a:t>
            </a:r>
            <a:r>
              <a:rPr lang="en-US" dirty="0" smtClean="0"/>
              <a:t> </a:t>
            </a:r>
            <a:endParaRPr lang="el-GR" dirty="0"/>
          </a:p>
        </p:txBody>
      </p:sp>
      <p:sp>
        <p:nvSpPr>
          <p:cNvPr id="3" name="2 - Θέση περιεχομένου"/>
          <p:cNvSpPr>
            <a:spLocks noGrp="1"/>
          </p:cNvSpPr>
          <p:nvPr>
            <p:ph sz="quarter" idx="1"/>
          </p:nvPr>
        </p:nvSpPr>
        <p:spPr>
          <a:xfrm>
            <a:off x="457200" y="908720"/>
            <a:ext cx="4038600" cy="5616624"/>
          </a:xfrm>
        </p:spPr>
        <p:txBody>
          <a:bodyPr>
            <a:normAutofit fontScale="70000" lnSpcReduction="20000"/>
          </a:bodyPr>
          <a:lstStyle/>
          <a:p>
            <a:pPr lvl="0"/>
            <a:r>
              <a:rPr lang="el-GR" b="1" dirty="0" err="1" smtClean="0"/>
              <a:t>Morgan</a:t>
            </a:r>
            <a:r>
              <a:rPr lang="el-GR" b="1" dirty="0" smtClean="0"/>
              <a:t> </a:t>
            </a:r>
            <a:r>
              <a:rPr lang="el-GR" b="1" dirty="0" err="1" smtClean="0"/>
              <a:t>Stanley</a:t>
            </a:r>
            <a:r>
              <a:rPr lang="el-GR" b="1" dirty="0" smtClean="0"/>
              <a:t>:</a:t>
            </a:r>
            <a:endParaRPr lang="el-GR" sz="2400" dirty="0" smtClean="0"/>
          </a:p>
          <a:p>
            <a:pPr lvl="1"/>
            <a:r>
              <a:rPr lang="el-GR" b="1" dirty="0" smtClean="0"/>
              <a:t>Γενική Σύσταση:</a:t>
            </a:r>
            <a:r>
              <a:rPr lang="el-GR" dirty="0" smtClean="0"/>
              <a:t> </a:t>
            </a:r>
            <a:r>
              <a:rPr lang="el-GR" b="1" dirty="0" err="1" smtClean="0"/>
              <a:t>Overweight</a:t>
            </a:r>
            <a:r>
              <a:rPr lang="el-GR" dirty="0" smtClean="0"/>
              <a:t> (</a:t>
            </a:r>
            <a:r>
              <a:rPr lang="el-GR" dirty="0" err="1" smtClean="0"/>
              <a:t>Υπεραπόδοση</a:t>
            </a:r>
            <a:r>
              <a:rPr lang="el-GR" dirty="0" smtClean="0"/>
              <a:t>) στις μετοχές, με </a:t>
            </a:r>
            <a:r>
              <a:rPr lang="el-GR" b="1" dirty="0" smtClean="0"/>
              <a:t>ισχυρή προτίμηση στα περιουσιακά στοιχεία των ΗΠΑ</a:t>
            </a:r>
            <a:r>
              <a:rPr lang="el-GR" dirty="0" smtClean="0"/>
              <a:t>.</a:t>
            </a:r>
            <a:endParaRPr lang="el-GR" sz="2000" dirty="0" smtClean="0"/>
          </a:p>
          <a:p>
            <a:pPr lvl="1"/>
            <a:r>
              <a:rPr lang="el-GR" b="1" dirty="0" smtClean="0"/>
              <a:t>Προοπτικές ΗΠΑ:</a:t>
            </a:r>
            <a:r>
              <a:rPr lang="el-GR" dirty="0" smtClean="0"/>
              <a:t> Αναμένεται ότι οι μετοχές των ΗΠΑ θα </a:t>
            </a:r>
            <a:r>
              <a:rPr lang="el-GR" dirty="0" err="1" smtClean="0"/>
              <a:t>υπεραποδώσουν</a:t>
            </a:r>
            <a:r>
              <a:rPr lang="el-GR" dirty="0" smtClean="0"/>
              <a:t> έναντι των παγκόσμιων, με τον δείκτη </a:t>
            </a:r>
            <a:r>
              <a:rPr lang="el-GR" b="1" dirty="0" smtClean="0"/>
              <a:t>S&amp;P 500</a:t>
            </a:r>
            <a:r>
              <a:rPr lang="el-GR" dirty="0" smtClean="0"/>
              <a:t> να προβλέπεται να φτάσει τις </a:t>
            </a:r>
            <a:r>
              <a:rPr lang="el-GR" b="1" dirty="0" smtClean="0"/>
              <a:t>7.900</a:t>
            </a:r>
            <a:r>
              <a:rPr lang="el-GR" dirty="0" smtClean="0"/>
              <a:t> μονάδες (αύξηση 16% από το τρέχον επίπεδο) λόγω:</a:t>
            </a:r>
            <a:endParaRPr lang="el-GR" sz="2000" dirty="0" smtClean="0"/>
          </a:p>
          <a:p>
            <a:pPr lvl="2"/>
            <a:r>
              <a:rPr lang="el-GR" dirty="0" smtClean="0"/>
              <a:t>Φιλικού προς την αγορά μείγματος πολιτικής.</a:t>
            </a:r>
            <a:endParaRPr lang="el-GR" sz="1800" dirty="0" smtClean="0"/>
          </a:p>
          <a:p>
            <a:pPr lvl="2"/>
            <a:r>
              <a:rPr lang="el-GR" dirty="0" smtClean="0"/>
              <a:t>Μειώσεων επιτοκίων από την </a:t>
            </a:r>
            <a:r>
              <a:rPr lang="el-GR" dirty="0" err="1" smtClean="0"/>
              <a:t>Federal</a:t>
            </a:r>
            <a:r>
              <a:rPr lang="el-GR" dirty="0" smtClean="0"/>
              <a:t> </a:t>
            </a:r>
            <a:r>
              <a:rPr lang="el-GR" dirty="0" err="1" smtClean="0"/>
              <a:t>Reserve</a:t>
            </a:r>
            <a:r>
              <a:rPr lang="el-GR" dirty="0" smtClean="0"/>
              <a:t>.</a:t>
            </a:r>
            <a:endParaRPr lang="el-GR" sz="1800" dirty="0" smtClean="0"/>
          </a:p>
          <a:p>
            <a:r>
              <a:rPr lang="el-GR" dirty="0" smtClean="0"/>
              <a:t>Ανάπτυξης κερδών και ταμειακών ροών.</a:t>
            </a:r>
            <a:endParaRPr lang="en-US" dirty="0" smtClean="0"/>
          </a:p>
          <a:p>
            <a:pPr lvl="0"/>
            <a:r>
              <a:rPr lang="el-GR" b="1" dirty="0" smtClean="0"/>
              <a:t>Γενικές Παρατηρήσεις:</a:t>
            </a:r>
            <a:endParaRPr lang="el-GR" sz="2400" dirty="0" smtClean="0"/>
          </a:p>
          <a:p>
            <a:pPr lvl="1"/>
            <a:r>
              <a:rPr lang="el-GR" dirty="0" smtClean="0"/>
              <a:t>Οι </a:t>
            </a:r>
            <a:r>
              <a:rPr lang="el-GR" b="1" dirty="0" smtClean="0"/>
              <a:t>Ευρωπαϊκές</a:t>
            </a:r>
            <a:r>
              <a:rPr lang="el-GR" dirty="0" smtClean="0"/>
              <a:t> και </a:t>
            </a:r>
            <a:r>
              <a:rPr lang="el-GR" b="1" dirty="0" smtClean="0"/>
              <a:t>Αναδυόμενες Αγορές</a:t>
            </a:r>
            <a:r>
              <a:rPr lang="el-GR" dirty="0" smtClean="0"/>
              <a:t> αναμένεται να έχουν πιο συγκρατημένη απόδοση λόγω πιο αδύναμων προβλέψεων ανάπτυξης.</a:t>
            </a:r>
            <a:endParaRPr lang="el-GR" sz="2000" dirty="0" smtClean="0"/>
          </a:p>
          <a:p>
            <a:pPr lvl="1"/>
            <a:r>
              <a:rPr lang="el-GR" dirty="0" smtClean="0"/>
              <a:t>Η </a:t>
            </a:r>
            <a:r>
              <a:rPr lang="el-GR" b="1" dirty="0" smtClean="0"/>
              <a:t>Ιαπωνία</a:t>
            </a:r>
            <a:r>
              <a:rPr lang="el-GR" dirty="0" smtClean="0"/>
              <a:t> έχει πιο θετικό αφήγημα λόγω των δημοσιονομικών και ρυθμιστικών μεταρρυθμίσεων.</a:t>
            </a:r>
            <a:endParaRPr lang="el-GR" sz="2000" dirty="0" smtClean="0"/>
          </a:p>
          <a:p>
            <a:endParaRPr lang="el-GR" dirty="0"/>
          </a:p>
        </p:txBody>
      </p:sp>
      <p:sp>
        <p:nvSpPr>
          <p:cNvPr id="4" name="3 - Θέση περιεχομένου"/>
          <p:cNvSpPr>
            <a:spLocks noGrp="1"/>
          </p:cNvSpPr>
          <p:nvPr>
            <p:ph sz="quarter" idx="2"/>
          </p:nvPr>
        </p:nvSpPr>
        <p:spPr>
          <a:xfrm>
            <a:off x="4648200" y="980728"/>
            <a:ext cx="4038600" cy="5145435"/>
          </a:xfrm>
        </p:spPr>
        <p:txBody>
          <a:bodyPr>
            <a:normAutofit fontScale="70000" lnSpcReduction="20000"/>
          </a:bodyPr>
          <a:lstStyle/>
          <a:p>
            <a:pPr lvl="0"/>
            <a:r>
              <a:rPr lang="el-GR" b="1" dirty="0" smtClean="0"/>
              <a:t>J.P. </a:t>
            </a:r>
            <a:r>
              <a:rPr lang="el-GR" b="1" dirty="0" err="1" smtClean="0"/>
              <a:t>Morgan</a:t>
            </a:r>
            <a:r>
              <a:rPr lang="el-GR" b="1" dirty="0" smtClean="0"/>
              <a:t>:</a:t>
            </a:r>
            <a:endParaRPr lang="el-GR" sz="2400" dirty="0" smtClean="0"/>
          </a:p>
          <a:p>
            <a:pPr lvl="1"/>
            <a:r>
              <a:rPr lang="el-GR" b="1" dirty="0" smtClean="0"/>
              <a:t>Τεχνολογία/AI:</a:t>
            </a:r>
            <a:r>
              <a:rPr lang="el-GR" dirty="0" smtClean="0"/>
              <a:t> Βλέπει μια </a:t>
            </a:r>
            <a:r>
              <a:rPr lang="el-GR" b="1" dirty="0" smtClean="0"/>
              <a:t>ισχυρή ευκαιρία</a:t>
            </a:r>
            <a:r>
              <a:rPr lang="el-GR" dirty="0" smtClean="0"/>
              <a:t> που δημιουργείται από τον κύκλο καινοτομίας της Τεχνητής Νοημοσύνης (AI), η οποία οδηγεί την παραγωγικότητα και τα εταιρικά περιθώρια κέρδους. Οι δαπάνες σε υποδομές AI προβλέπονται να είναι τεράστιες.</a:t>
            </a:r>
            <a:endParaRPr lang="el-GR" sz="2000" dirty="0" smtClean="0"/>
          </a:p>
          <a:p>
            <a:pPr lvl="1"/>
            <a:r>
              <a:rPr lang="el-GR" b="1" dirty="0" smtClean="0"/>
              <a:t>Ευρωπαϊκό Λογισμικό:</a:t>
            </a:r>
            <a:r>
              <a:rPr lang="el-GR" dirty="0" smtClean="0"/>
              <a:t> Η </a:t>
            </a:r>
            <a:r>
              <a:rPr lang="el-GR" b="1" dirty="0" err="1" smtClean="0"/>
              <a:t>Bernstein</a:t>
            </a:r>
            <a:r>
              <a:rPr lang="el-GR" dirty="0" smtClean="0"/>
              <a:t> (αναφέρεται σε σχετικό άρθρο) ξεχωρίζει ευρωπαϊκές εταιρείες λογισμικού, με κορυφαία επιλογή την </a:t>
            </a:r>
            <a:r>
              <a:rPr lang="el-GR" b="1" dirty="0" smtClean="0"/>
              <a:t>SAP</a:t>
            </a:r>
            <a:r>
              <a:rPr lang="el-GR" dirty="0" smtClean="0"/>
              <a:t> (σύσταση </a:t>
            </a:r>
            <a:r>
              <a:rPr lang="el-GR" dirty="0" err="1" smtClean="0"/>
              <a:t>Outperform</a:t>
            </a:r>
            <a:r>
              <a:rPr lang="el-GR" dirty="0" smtClean="0"/>
              <a:t>) λόγω διψήφιας αύξησης εσόδων και επέκτασης περιθωρίων κέρδους.</a:t>
            </a:r>
            <a:endParaRPr lang="el-GR" sz="2000" dirty="0" smtClean="0"/>
          </a:p>
          <a:p>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34082"/>
          </a:xfrm>
        </p:spPr>
        <p:txBody>
          <a:bodyPr>
            <a:normAutofit fontScale="90000"/>
          </a:bodyPr>
          <a:lstStyle/>
          <a:p>
            <a:r>
              <a:rPr lang="en-US" dirty="0" smtClean="0"/>
              <a:t/>
            </a:r>
            <a:br>
              <a:rPr lang="en-US" dirty="0" smtClean="0"/>
            </a:br>
            <a:r>
              <a:rPr lang="en-US" dirty="0" smtClean="0"/>
              <a:t/>
            </a:r>
            <a:br>
              <a:rPr lang="en-US" dirty="0" smtClean="0"/>
            </a:br>
            <a:r>
              <a:rPr lang="en-US" b="1" dirty="0" smtClean="0"/>
              <a:t>Incomes in Europe 2004 - 2024</a:t>
            </a:r>
            <a:endParaRPr lang="el-GR" b="1" dirty="0"/>
          </a:p>
        </p:txBody>
      </p:sp>
      <p:sp>
        <p:nvSpPr>
          <p:cNvPr id="3" name="2 - Θέση περιεχομένου"/>
          <p:cNvSpPr>
            <a:spLocks noGrp="1"/>
          </p:cNvSpPr>
          <p:nvPr>
            <p:ph sz="quarter" idx="1"/>
          </p:nvPr>
        </p:nvSpPr>
        <p:spPr>
          <a:xfrm>
            <a:off x="457200" y="1124744"/>
            <a:ext cx="4038600" cy="5001419"/>
          </a:xfrm>
        </p:spPr>
        <p:txBody>
          <a:bodyPr>
            <a:normAutofit fontScale="62500" lnSpcReduction="20000"/>
          </a:bodyPr>
          <a:lstStyle/>
          <a:p>
            <a:pPr>
              <a:buFont typeface="Wingdings" pitchFamily="2" charset="2"/>
              <a:buChar char="ü"/>
            </a:pPr>
            <a:r>
              <a:rPr lang="en-US" dirty="0" err="1" smtClean="0"/>
              <a:t>Eurostat</a:t>
            </a:r>
            <a:r>
              <a:rPr lang="en-US" dirty="0" smtClean="0"/>
              <a:t> data shows a strong divergence across Europe between 2004 and 2024.</a:t>
            </a:r>
            <a:br>
              <a:rPr lang="en-US" dirty="0" smtClean="0"/>
            </a:br>
            <a:endParaRPr lang="en-US" dirty="0" smtClean="0"/>
          </a:p>
          <a:p>
            <a:pPr>
              <a:buFont typeface="Wingdings" pitchFamily="2" charset="2"/>
              <a:buChar char="ü"/>
            </a:pPr>
            <a:r>
              <a:rPr lang="en-US" dirty="0" smtClean="0"/>
              <a:t>Eastern European countries lead the continent in real income growth:</a:t>
            </a:r>
            <a:br>
              <a:rPr lang="en-US" dirty="0" smtClean="0"/>
            </a:br>
            <a:r>
              <a:rPr lang="en-US" dirty="0" smtClean="0"/>
              <a:t/>
            </a:r>
            <a:br>
              <a:rPr lang="en-US" dirty="0" smtClean="0"/>
            </a:br>
            <a:r>
              <a:rPr lang="en-US" b="1" dirty="0" smtClean="0"/>
              <a:t>Romania  (+134%)</a:t>
            </a:r>
            <a:br>
              <a:rPr lang="en-US" b="1" dirty="0" smtClean="0"/>
            </a:br>
            <a:r>
              <a:rPr lang="en-US" b="1" dirty="0" smtClean="0"/>
              <a:t>Lithuania (+95%)</a:t>
            </a:r>
            <a:br>
              <a:rPr lang="en-US" b="1" dirty="0" smtClean="0"/>
            </a:br>
            <a:r>
              <a:rPr lang="en-US" b="1" dirty="0" smtClean="0"/>
              <a:t>Poland (+91%)</a:t>
            </a:r>
            <a:br>
              <a:rPr lang="en-US" b="1" dirty="0" smtClean="0"/>
            </a:br>
            <a:r>
              <a:rPr lang="en-US" dirty="0" smtClean="0"/>
              <a:t/>
            </a:r>
            <a:br>
              <a:rPr lang="en-US" dirty="0" smtClean="0"/>
            </a:br>
            <a:r>
              <a:rPr lang="en-US" dirty="0" smtClean="0"/>
              <a:t>and others show remarkable progress.</a:t>
            </a:r>
            <a:br>
              <a:rPr lang="en-US" dirty="0" smtClean="0"/>
            </a:br>
            <a:endParaRPr lang="en-US" dirty="0" smtClean="0"/>
          </a:p>
          <a:p>
            <a:pPr>
              <a:buFont typeface="Wingdings" pitchFamily="2" charset="2"/>
              <a:buChar char="ü"/>
            </a:pPr>
            <a:r>
              <a:rPr lang="en-US" dirty="0" smtClean="0"/>
              <a:t> Italy and Greece are the only two countries with negative growth over the same period:</a:t>
            </a:r>
            <a:br>
              <a:rPr lang="en-US" dirty="0" smtClean="0"/>
            </a:br>
            <a:r>
              <a:rPr lang="en-US" dirty="0" smtClean="0"/>
              <a:t/>
            </a:r>
            <a:br>
              <a:rPr lang="en-US" dirty="0" smtClean="0"/>
            </a:br>
            <a:r>
              <a:rPr lang="en-US" b="1" dirty="0" smtClean="0"/>
              <a:t>Italy –4%</a:t>
            </a:r>
            <a:br>
              <a:rPr lang="en-US" b="1" dirty="0" smtClean="0"/>
            </a:br>
            <a:r>
              <a:rPr lang="en-US" b="1" dirty="0" smtClean="0"/>
              <a:t>Greece –5%.</a:t>
            </a:r>
          </a:p>
          <a:p>
            <a:pPr>
              <a:buFont typeface="Wingdings" pitchFamily="2" charset="2"/>
              <a:buChar char="ü"/>
            </a:pPr>
            <a:endParaRPr lang="en-US" b="1" dirty="0" smtClean="0"/>
          </a:p>
          <a:p>
            <a:pPr>
              <a:buFont typeface="Wingdings" pitchFamily="2" charset="2"/>
              <a:buChar char="ü"/>
            </a:pPr>
            <a:r>
              <a:rPr lang="en-US" dirty="0" smtClean="0"/>
              <a:t>A simple conclusion: some regions are accelerating, while others are standing still.</a:t>
            </a:r>
            <a:endParaRPr lang="el-GR" dirty="0" smtClean="0"/>
          </a:p>
          <a:p>
            <a:endParaRPr lang="el-GR" dirty="0"/>
          </a:p>
        </p:txBody>
      </p:sp>
      <p:pic>
        <p:nvPicPr>
          <p:cNvPr id="5" name="ember3672" descr="chart"/>
          <p:cNvPicPr>
            <a:picLocks noGrp="1"/>
          </p:cNvPicPr>
          <p:nvPr>
            <p:ph sz="quarter" idx="2"/>
          </p:nvPr>
        </p:nvPicPr>
        <p:blipFill>
          <a:blip r:embed="rId2" cstate="print"/>
          <a:srcRect/>
          <a:stretch>
            <a:fillRect/>
          </a:stretch>
        </p:blipFill>
        <p:spPr bwMode="auto">
          <a:xfrm>
            <a:off x="4572000" y="1124744"/>
            <a:ext cx="4176464" cy="5001419"/>
          </a:xfrm>
          <a:prstGeom prst="rect">
            <a:avLst/>
          </a:prstGeom>
          <a:noFill/>
          <a:ln w="9525">
            <a:noFill/>
            <a:miter lim="800000"/>
            <a:headEnd/>
            <a:tailEnd/>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88640"/>
            <a:ext cx="8229600" cy="864096"/>
          </a:xfrm>
        </p:spPr>
        <p:txBody>
          <a:bodyPr>
            <a:normAutofit/>
          </a:bodyPr>
          <a:lstStyle/>
          <a:p>
            <a:r>
              <a:rPr lang="en-US" sz="2400" b="1" dirty="0" smtClean="0"/>
              <a:t>Wall Street expects US stocks to continue rallying in 2026</a:t>
            </a:r>
            <a:endParaRPr lang="el-GR" sz="2400" b="1" dirty="0"/>
          </a:p>
        </p:txBody>
      </p:sp>
      <p:sp>
        <p:nvSpPr>
          <p:cNvPr id="3" name="2 - Θέση περιεχομένου"/>
          <p:cNvSpPr>
            <a:spLocks noGrp="1"/>
          </p:cNvSpPr>
          <p:nvPr>
            <p:ph sz="quarter" idx="1"/>
          </p:nvPr>
        </p:nvSpPr>
        <p:spPr>
          <a:xfrm>
            <a:off x="457200" y="1196752"/>
            <a:ext cx="4038600" cy="4929411"/>
          </a:xfrm>
        </p:spPr>
        <p:txBody>
          <a:bodyPr>
            <a:normAutofit fontScale="92500" lnSpcReduction="20000"/>
          </a:bodyPr>
          <a:lstStyle/>
          <a:p>
            <a:pPr>
              <a:buNone/>
            </a:pPr>
            <a:r>
              <a:rPr lang="en-US" sz="1400" dirty="0" smtClean="0">
                <a:latin typeface="Arial Narrow" pitchFamily="34" charset="0"/>
              </a:rPr>
              <a:t>         </a:t>
            </a:r>
            <a:r>
              <a:rPr lang="en-US" sz="1400" b="1" dirty="0" smtClean="0">
                <a:latin typeface="Arial Narrow" pitchFamily="34" charset="0"/>
              </a:rPr>
              <a:t>1. Earnings expectations remain the anchor.</a:t>
            </a:r>
            <a:r>
              <a:rPr lang="en-US" sz="1400" dirty="0" smtClean="0">
                <a:latin typeface="Arial Narrow" pitchFamily="34" charset="0"/>
              </a:rPr>
              <a:t/>
            </a:r>
            <a:br>
              <a:rPr lang="en-US" sz="1400" dirty="0" smtClean="0">
                <a:latin typeface="Arial Narrow" pitchFamily="34" charset="0"/>
              </a:rPr>
            </a:br>
            <a:r>
              <a:rPr lang="en-US" sz="1400" dirty="0" smtClean="0">
                <a:latin typeface="Arial Narrow" pitchFamily="34" charset="0"/>
              </a:rPr>
              <a:t>Analysts still expect profit growth through 2025–26, particularly in tech, healthcare and services. But assumptions around AI-linked productivity gains differ widely, which explains much of the spread in targets.</a:t>
            </a:r>
            <a:br>
              <a:rPr lang="en-US" sz="1400" dirty="0" smtClean="0">
                <a:latin typeface="Arial Narrow" pitchFamily="34" charset="0"/>
              </a:rPr>
            </a:br>
            <a:r>
              <a:rPr lang="en-US" sz="1400" dirty="0" smtClean="0">
                <a:latin typeface="Arial Narrow" pitchFamily="34" charset="0"/>
              </a:rPr>
              <a:t/>
            </a:r>
            <a:br>
              <a:rPr lang="en-US" sz="1400" dirty="0" smtClean="0">
                <a:latin typeface="Arial Narrow" pitchFamily="34" charset="0"/>
              </a:rPr>
            </a:br>
            <a:r>
              <a:rPr lang="en-US" sz="1400" b="1" dirty="0" smtClean="0">
                <a:latin typeface="Arial Narrow" pitchFamily="34" charset="0"/>
              </a:rPr>
              <a:t>2. Monetary policy uncertainty persists.</a:t>
            </a:r>
            <a:r>
              <a:rPr lang="en-US" sz="1400" dirty="0" smtClean="0">
                <a:latin typeface="Arial Narrow" pitchFamily="34" charset="0"/>
              </a:rPr>
              <a:t/>
            </a:r>
            <a:br>
              <a:rPr lang="en-US" sz="1400" dirty="0" smtClean="0">
                <a:latin typeface="Arial Narrow" pitchFamily="34" charset="0"/>
              </a:rPr>
            </a:br>
            <a:r>
              <a:rPr lang="en-US" sz="1400" dirty="0" smtClean="0">
                <a:latin typeface="Arial Narrow" pitchFamily="34" charset="0"/>
              </a:rPr>
              <a:t>A slower Fed cutting cycle, combined with stickier components of inflation, creates a broader range of possible equity outcomes. Higher-for-longer rates don’t end the rally — they just flatten its trajectory.</a:t>
            </a:r>
            <a:br>
              <a:rPr lang="en-US" sz="1400" dirty="0" smtClean="0">
                <a:latin typeface="Arial Narrow" pitchFamily="34" charset="0"/>
              </a:rPr>
            </a:br>
            <a:r>
              <a:rPr lang="en-US" sz="1400" dirty="0" smtClean="0">
                <a:latin typeface="Arial Narrow" pitchFamily="34" charset="0"/>
              </a:rPr>
              <a:t/>
            </a:r>
            <a:br>
              <a:rPr lang="en-US" sz="1400" dirty="0" smtClean="0">
                <a:latin typeface="Arial Narrow" pitchFamily="34" charset="0"/>
              </a:rPr>
            </a:br>
            <a:r>
              <a:rPr lang="en-US" sz="1400" b="1" dirty="0" smtClean="0">
                <a:latin typeface="Arial Narrow" pitchFamily="34" charset="0"/>
              </a:rPr>
              <a:t>3. Positioning and flows continue to support risk assets.</a:t>
            </a:r>
            <a:r>
              <a:rPr lang="en-US" sz="1400" dirty="0" smtClean="0">
                <a:latin typeface="Arial Narrow" pitchFamily="34" charset="0"/>
              </a:rPr>
              <a:t/>
            </a:r>
            <a:br>
              <a:rPr lang="en-US" sz="1400" dirty="0" smtClean="0">
                <a:latin typeface="Arial Narrow" pitchFamily="34" charset="0"/>
              </a:rPr>
            </a:br>
            <a:r>
              <a:rPr lang="en-US" sz="1400" dirty="0" smtClean="0">
                <a:latin typeface="Arial Narrow" pitchFamily="34" charset="0"/>
              </a:rPr>
              <a:t>US equities remain the global benchmark for capital deployment. Foreign inflows have strengthened post-election, and the absence of recession signals in leading indicators gives markets breathing room.</a:t>
            </a:r>
            <a:br>
              <a:rPr lang="en-US" sz="1400" dirty="0" smtClean="0">
                <a:latin typeface="Arial Narrow" pitchFamily="34" charset="0"/>
              </a:rPr>
            </a:br>
            <a:r>
              <a:rPr lang="en-US" sz="1400" dirty="0" smtClean="0">
                <a:latin typeface="Arial Narrow" pitchFamily="34" charset="0"/>
              </a:rPr>
              <a:t/>
            </a:r>
            <a:br>
              <a:rPr lang="en-US" sz="1400" dirty="0" smtClean="0">
                <a:latin typeface="Arial Narrow" pitchFamily="34" charset="0"/>
              </a:rPr>
            </a:br>
            <a:r>
              <a:rPr lang="en-US" sz="1400" b="1" dirty="0" smtClean="0">
                <a:latin typeface="Arial Narrow" pitchFamily="34" charset="0"/>
              </a:rPr>
              <a:t>4. But valuation limits are real.</a:t>
            </a:r>
            <a:r>
              <a:rPr lang="en-US" sz="1400" dirty="0" smtClean="0">
                <a:latin typeface="Arial Narrow" pitchFamily="34" charset="0"/>
              </a:rPr>
              <a:t/>
            </a:r>
            <a:br>
              <a:rPr lang="en-US" sz="1400" dirty="0" smtClean="0">
                <a:latin typeface="Arial Narrow" pitchFamily="34" charset="0"/>
              </a:rPr>
            </a:br>
            <a:r>
              <a:rPr lang="en-US" sz="1400" dirty="0" smtClean="0">
                <a:latin typeface="Arial Narrow" pitchFamily="34" charset="0"/>
              </a:rPr>
              <a:t>Even the most bullish houses acknowledge that further upside will require earnings delivery, not just multiple expansion. The easy phase of the rerating is behind us.</a:t>
            </a:r>
          </a:p>
          <a:p>
            <a:pPr>
              <a:buNone/>
            </a:pPr>
            <a:endParaRPr lang="en-US" sz="1400" dirty="0" smtClean="0">
              <a:latin typeface="Arial Narrow" pitchFamily="34" charset="0"/>
            </a:endParaRPr>
          </a:p>
          <a:p>
            <a:pPr>
              <a:buNone/>
            </a:pPr>
            <a:r>
              <a:rPr lang="en-US" sz="1400" dirty="0" smtClean="0">
                <a:latin typeface="Arial Narrow" pitchFamily="34" charset="0"/>
              </a:rPr>
              <a:t> =&gt;    </a:t>
            </a:r>
            <a:r>
              <a:rPr lang="en-US" sz="1400" b="1" dirty="0" smtClean="0">
                <a:latin typeface="Arial Narrow" pitchFamily="34" charset="0"/>
              </a:rPr>
              <a:t>These forecasts aren’t a victory lap. They’re a reflection of a market transitioning from a policy-driven bull run to an earnings-driven one. </a:t>
            </a:r>
            <a:r>
              <a:rPr lang="en-US" sz="1400" dirty="0" smtClean="0"/>
              <a:t/>
            </a:r>
            <a:br>
              <a:rPr lang="en-US" sz="1400" dirty="0" smtClean="0"/>
            </a:br>
            <a:endParaRPr lang="el-GR" sz="1400" b="1" u="sng" dirty="0"/>
          </a:p>
        </p:txBody>
      </p:sp>
      <p:pic>
        <p:nvPicPr>
          <p:cNvPr id="5" name="ember565" descr="chart, line chart"/>
          <p:cNvPicPr>
            <a:picLocks noGrp="1"/>
          </p:cNvPicPr>
          <p:nvPr>
            <p:ph sz="quarter" idx="2"/>
          </p:nvPr>
        </p:nvPicPr>
        <p:blipFill>
          <a:blip r:embed="rId2" cstate="print"/>
          <a:srcRect/>
          <a:stretch>
            <a:fillRect/>
          </a:stretch>
        </p:blipFill>
        <p:spPr bwMode="auto">
          <a:xfrm>
            <a:off x="4648200" y="1000108"/>
            <a:ext cx="4038600" cy="4643470"/>
          </a:xfrm>
          <a:prstGeom prst="rect">
            <a:avLst/>
          </a:prstGeom>
          <a:noFill/>
          <a:ln w="9525">
            <a:noFill/>
            <a:miter lim="800000"/>
            <a:headEnd/>
            <a:tailEnd/>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62074"/>
          </a:xfrm>
        </p:spPr>
        <p:txBody>
          <a:bodyPr>
            <a:noAutofit/>
          </a:bodyPr>
          <a:lstStyle/>
          <a:p>
            <a:pPr algn="ctr"/>
            <a:r>
              <a:rPr lang="en-US" sz="3600" b="1" dirty="0" smtClean="0"/>
              <a:t>BONDS : </a:t>
            </a:r>
            <a:r>
              <a:rPr lang="en-US" sz="3600" dirty="0" smtClean="0"/>
              <a:t>depends on rate cuts </a:t>
            </a:r>
            <a:endParaRPr lang="el-GR" sz="3600" dirty="0"/>
          </a:p>
        </p:txBody>
      </p:sp>
      <p:sp>
        <p:nvSpPr>
          <p:cNvPr id="3" name="2 - Θέση περιεχομένου"/>
          <p:cNvSpPr>
            <a:spLocks noGrp="1"/>
          </p:cNvSpPr>
          <p:nvPr>
            <p:ph sz="quarter" idx="1"/>
          </p:nvPr>
        </p:nvSpPr>
        <p:spPr>
          <a:xfrm>
            <a:off x="457200" y="908720"/>
            <a:ext cx="4038600" cy="5806428"/>
          </a:xfrm>
        </p:spPr>
        <p:txBody>
          <a:bodyPr>
            <a:noAutofit/>
          </a:bodyPr>
          <a:lstStyle/>
          <a:p>
            <a:pPr lvl="0"/>
            <a:r>
              <a:rPr lang="el-GR" sz="1400" b="1" dirty="0" err="1" smtClean="0">
                <a:latin typeface="Arial Narrow" pitchFamily="34" charset="0"/>
              </a:rPr>
              <a:t>Morgan</a:t>
            </a:r>
            <a:r>
              <a:rPr lang="el-GR" sz="1400" b="1" dirty="0" smtClean="0">
                <a:latin typeface="Arial Narrow" pitchFamily="34" charset="0"/>
              </a:rPr>
              <a:t> </a:t>
            </a:r>
            <a:r>
              <a:rPr lang="el-GR" sz="1400" b="1" dirty="0" err="1" smtClean="0">
                <a:latin typeface="Arial Narrow" pitchFamily="34" charset="0"/>
              </a:rPr>
              <a:t>Stanley</a:t>
            </a:r>
            <a:r>
              <a:rPr lang="el-GR" sz="1400" b="1" dirty="0" smtClean="0">
                <a:latin typeface="Arial Narrow" pitchFamily="34" charset="0"/>
              </a:rPr>
              <a:t>:</a:t>
            </a:r>
            <a:endParaRPr lang="el-GR" sz="1400" dirty="0" smtClean="0">
              <a:latin typeface="Arial Narrow" pitchFamily="34" charset="0"/>
            </a:endParaRPr>
          </a:p>
          <a:p>
            <a:pPr lvl="1"/>
            <a:r>
              <a:rPr lang="el-GR" sz="1400" b="1" dirty="0" smtClean="0">
                <a:latin typeface="Arial Narrow" pitchFamily="34" charset="0"/>
              </a:rPr>
              <a:t>Γενική Σύσταση:</a:t>
            </a:r>
            <a:r>
              <a:rPr lang="el-GR" sz="1400" dirty="0" smtClean="0">
                <a:latin typeface="Arial Narrow" pitchFamily="34" charset="0"/>
              </a:rPr>
              <a:t> </a:t>
            </a:r>
            <a:r>
              <a:rPr lang="el-GR" sz="1400" b="1" dirty="0" err="1" smtClean="0">
                <a:latin typeface="Arial Narrow" pitchFamily="34" charset="0"/>
              </a:rPr>
              <a:t>Equal</a:t>
            </a:r>
            <a:r>
              <a:rPr lang="el-GR" sz="1400" b="1" dirty="0" smtClean="0">
                <a:latin typeface="Arial Narrow" pitchFamily="34" charset="0"/>
              </a:rPr>
              <a:t>-</a:t>
            </a:r>
            <a:r>
              <a:rPr lang="el-GR" sz="1400" b="1" dirty="0" err="1" smtClean="0">
                <a:latin typeface="Arial Narrow" pitchFamily="34" charset="0"/>
              </a:rPr>
              <a:t>weight</a:t>
            </a:r>
            <a:r>
              <a:rPr lang="el-GR" sz="1400" dirty="0" smtClean="0">
                <a:latin typeface="Arial Narrow" pitchFamily="34" charset="0"/>
              </a:rPr>
              <a:t> (Ουδέτερη/</a:t>
            </a:r>
            <a:r>
              <a:rPr lang="el-GR" sz="1400" dirty="0" err="1" smtClean="0">
                <a:latin typeface="Arial Narrow" pitchFamily="34" charset="0"/>
              </a:rPr>
              <a:t>Ίση</a:t>
            </a:r>
            <a:r>
              <a:rPr lang="el-GR" sz="1400" dirty="0" smtClean="0">
                <a:latin typeface="Arial Narrow" pitchFamily="34" charset="0"/>
              </a:rPr>
              <a:t> Απόδοση) στα σταθερού εισοδήματος (</a:t>
            </a:r>
            <a:r>
              <a:rPr lang="el-GR" sz="1400" dirty="0" err="1" smtClean="0">
                <a:latin typeface="Arial Narrow" pitchFamily="34" charset="0"/>
              </a:rPr>
              <a:t>Fixed</a:t>
            </a:r>
            <a:r>
              <a:rPr lang="el-GR" sz="1400" dirty="0" smtClean="0">
                <a:latin typeface="Arial Narrow" pitchFamily="34" charset="0"/>
              </a:rPr>
              <a:t> </a:t>
            </a:r>
            <a:r>
              <a:rPr lang="el-GR" sz="1400" dirty="0" err="1" smtClean="0">
                <a:latin typeface="Arial Narrow" pitchFamily="34" charset="0"/>
              </a:rPr>
              <a:t>Income</a:t>
            </a:r>
            <a:r>
              <a:rPr lang="el-GR" sz="1400" dirty="0" smtClean="0">
                <a:latin typeface="Arial Narrow" pitchFamily="34" charset="0"/>
              </a:rPr>
              <a:t>), δηλαδή στα ομόλογα.</a:t>
            </a:r>
          </a:p>
          <a:p>
            <a:pPr lvl="0"/>
            <a:r>
              <a:rPr lang="el-GR" sz="1400" b="1" dirty="0" smtClean="0">
                <a:latin typeface="Arial Narrow" pitchFamily="34" charset="0"/>
              </a:rPr>
              <a:t>Προοπτικές:</a:t>
            </a:r>
            <a:endParaRPr lang="el-GR" sz="1400" dirty="0" smtClean="0">
              <a:latin typeface="Arial Narrow" pitchFamily="34" charset="0"/>
            </a:endParaRPr>
          </a:p>
          <a:p>
            <a:pPr lvl="1"/>
            <a:r>
              <a:rPr lang="el-GR" sz="1400" dirty="0" smtClean="0">
                <a:latin typeface="Arial Narrow" pitchFamily="34" charset="0"/>
              </a:rPr>
              <a:t>Η προσδοκία για </a:t>
            </a:r>
            <a:r>
              <a:rPr lang="el-GR" sz="1400" b="1" dirty="0" smtClean="0">
                <a:latin typeface="Arial Narrow" pitchFamily="34" charset="0"/>
              </a:rPr>
              <a:t>μειώσεις επιτοκίων</a:t>
            </a:r>
            <a:r>
              <a:rPr lang="el-GR" sz="1400" dirty="0" smtClean="0">
                <a:latin typeface="Arial Narrow" pitchFamily="34" charset="0"/>
              </a:rPr>
              <a:t> από την </a:t>
            </a:r>
            <a:r>
              <a:rPr lang="el-GR" sz="1400" dirty="0" err="1" smtClean="0">
                <a:latin typeface="Arial Narrow" pitchFamily="34" charset="0"/>
              </a:rPr>
              <a:t>Federal</a:t>
            </a:r>
            <a:r>
              <a:rPr lang="el-GR" sz="1400" dirty="0" smtClean="0">
                <a:latin typeface="Arial Narrow" pitchFamily="34" charset="0"/>
              </a:rPr>
              <a:t> </a:t>
            </a:r>
            <a:r>
              <a:rPr lang="el-GR" sz="1400" dirty="0" err="1" smtClean="0">
                <a:latin typeface="Arial Narrow" pitchFamily="34" charset="0"/>
              </a:rPr>
              <a:t>Reserve</a:t>
            </a:r>
            <a:r>
              <a:rPr lang="el-GR" sz="1400" dirty="0" smtClean="0">
                <a:latin typeface="Arial Narrow" pitchFamily="34" charset="0"/>
              </a:rPr>
              <a:t> θα μπορούσε να υποστηρίξει τις τιμές των ομολόγων.</a:t>
            </a:r>
          </a:p>
          <a:p>
            <a:pPr lvl="1"/>
            <a:r>
              <a:rPr lang="el-GR" sz="1400" b="1" dirty="0" smtClean="0">
                <a:latin typeface="Arial Narrow" pitchFamily="34" charset="0"/>
              </a:rPr>
              <a:t>Ομόλογα Υψηλής Φερεγγυότητας</a:t>
            </a:r>
            <a:r>
              <a:rPr lang="el-GR" sz="1400" dirty="0" smtClean="0">
                <a:latin typeface="Arial Narrow" pitchFamily="34" charset="0"/>
              </a:rPr>
              <a:t> (</a:t>
            </a:r>
            <a:r>
              <a:rPr lang="el-GR" sz="1400" dirty="0" err="1" smtClean="0">
                <a:latin typeface="Arial Narrow" pitchFamily="34" charset="0"/>
              </a:rPr>
              <a:t>Investment</a:t>
            </a:r>
            <a:r>
              <a:rPr lang="el-GR" sz="1400" dirty="0" smtClean="0">
                <a:latin typeface="Arial Narrow" pitchFamily="34" charset="0"/>
              </a:rPr>
              <a:t> </a:t>
            </a:r>
            <a:r>
              <a:rPr lang="el-GR" sz="1400" dirty="0" err="1" smtClean="0">
                <a:latin typeface="Arial Narrow" pitchFamily="34" charset="0"/>
              </a:rPr>
              <a:t>Grade</a:t>
            </a:r>
            <a:r>
              <a:rPr lang="el-GR" sz="1400" dirty="0" smtClean="0">
                <a:latin typeface="Arial Narrow" pitchFamily="34" charset="0"/>
              </a:rPr>
              <a:t>) και </a:t>
            </a:r>
            <a:r>
              <a:rPr lang="el-GR" sz="1400" b="1" dirty="0" smtClean="0">
                <a:latin typeface="Arial Narrow" pitchFamily="34" charset="0"/>
              </a:rPr>
              <a:t>Ομόλογα Συνδεδεμένα με τον Πληθωρισμό</a:t>
            </a:r>
            <a:r>
              <a:rPr lang="el-GR" sz="1400" dirty="0" smtClean="0">
                <a:latin typeface="Arial Narrow" pitchFamily="34" charset="0"/>
              </a:rPr>
              <a:t> (</a:t>
            </a:r>
            <a:r>
              <a:rPr lang="el-GR" sz="1400" dirty="0" err="1" smtClean="0">
                <a:latin typeface="Arial Narrow" pitchFamily="34" charset="0"/>
              </a:rPr>
              <a:t>Inflation</a:t>
            </a:r>
            <a:r>
              <a:rPr lang="el-GR" sz="1400" dirty="0" smtClean="0">
                <a:latin typeface="Arial Narrow" pitchFamily="34" charset="0"/>
              </a:rPr>
              <a:t>-</a:t>
            </a:r>
            <a:r>
              <a:rPr lang="el-GR" sz="1400" dirty="0" err="1" smtClean="0">
                <a:latin typeface="Arial Narrow" pitchFamily="34" charset="0"/>
              </a:rPr>
              <a:t>Linked</a:t>
            </a:r>
            <a:r>
              <a:rPr lang="el-GR" sz="1400" dirty="0" smtClean="0">
                <a:latin typeface="Arial Narrow" pitchFamily="34" charset="0"/>
              </a:rPr>
              <a:t> </a:t>
            </a:r>
            <a:r>
              <a:rPr lang="el-GR" sz="1400" dirty="0" err="1" smtClean="0">
                <a:latin typeface="Arial Narrow" pitchFamily="34" charset="0"/>
              </a:rPr>
              <a:t>Bonds</a:t>
            </a:r>
            <a:r>
              <a:rPr lang="el-GR" sz="1400" dirty="0" smtClean="0">
                <a:latin typeface="Arial Narrow" pitchFamily="34" charset="0"/>
              </a:rPr>
              <a:t>) προτείνονται για ανθεκτικότητα σε χαρτοφυλάκια (σύμφωνα με παλαιότερη ανάλυση της </a:t>
            </a:r>
            <a:r>
              <a:rPr lang="el-GR" sz="1400" dirty="0" err="1" smtClean="0">
                <a:latin typeface="Arial Narrow" pitchFamily="34" charset="0"/>
              </a:rPr>
              <a:t>Alpha</a:t>
            </a:r>
            <a:r>
              <a:rPr lang="el-GR" sz="1400" dirty="0" smtClean="0">
                <a:latin typeface="Arial Narrow" pitchFamily="34" charset="0"/>
              </a:rPr>
              <a:t> </a:t>
            </a:r>
            <a:r>
              <a:rPr lang="el-GR" sz="1400" dirty="0" err="1" smtClean="0">
                <a:latin typeface="Arial Narrow" pitchFamily="34" charset="0"/>
              </a:rPr>
              <a:t>Bank</a:t>
            </a:r>
            <a:r>
              <a:rPr lang="el-GR" sz="1400" dirty="0" smtClean="0">
                <a:latin typeface="Arial Narrow" pitchFamily="34" charset="0"/>
              </a:rPr>
              <a:t> για το 2025, που μπορεί να συνεχίσει να ισχύει).</a:t>
            </a:r>
          </a:p>
          <a:p>
            <a:pPr lvl="0"/>
            <a:r>
              <a:rPr lang="el-GR" sz="1400" b="1" dirty="0" smtClean="0">
                <a:latin typeface="Arial Narrow" pitchFamily="34" charset="0"/>
              </a:rPr>
              <a:t>Ελληνικά Ομόλογα:</a:t>
            </a:r>
            <a:endParaRPr lang="el-GR" sz="1400" dirty="0" smtClean="0">
              <a:latin typeface="Arial Narrow" pitchFamily="34" charset="0"/>
            </a:endParaRPr>
          </a:p>
          <a:p>
            <a:pPr lvl="1"/>
            <a:r>
              <a:rPr lang="el-GR" sz="1400" dirty="0" smtClean="0">
                <a:latin typeface="Arial Narrow" pitchFamily="34" charset="0"/>
              </a:rPr>
              <a:t>Η </a:t>
            </a:r>
            <a:r>
              <a:rPr lang="el-GR" sz="1400" b="1" dirty="0" smtClean="0">
                <a:latin typeface="Arial Narrow" pitchFamily="34" charset="0"/>
              </a:rPr>
              <a:t>ανάκτηση της επενδυτικής βαθμίδας</a:t>
            </a:r>
            <a:r>
              <a:rPr lang="el-GR" sz="1400" dirty="0" smtClean="0">
                <a:latin typeface="Arial Narrow" pitchFamily="34" charset="0"/>
              </a:rPr>
              <a:t> συνεχίζει να προσελκύει σημαντικό επενδυτικό ενδιαφέρον, με τις προσφορές να παραμένουν υψηλές.</a:t>
            </a:r>
          </a:p>
          <a:p>
            <a:pPr lvl="1"/>
            <a:r>
              <a:rPr lang="el-GR" sz="1400" dirty="0" smtClean="0">
                <a:latin typeface="Arial Narrow" pitchFamily="34" charset="0"/>
              </a:rPr>
              <a:t>Στην ελληνική αγορά, υπάρχουν εταιρικά ομόλογα με ημερομηνίες λήξης γύρω στο 2026-2027 (π.χ., AEGEAN, CPLP, ορισμένα της ΓΕΚ ΤΕΡΝΑ), καθώς και αμοιβαία κεφάλαια εισοδήματος με στόχο το 2026.</a:t>
            </a:r>
            <a:endParaRPr lang="el-GR" sz="1400" dirty="0">
              <a:latin typeface="Arial Narrow" pitchFamily="34" charset="0"/>
            </a:endParaRPr>
          </a:p>
        </p:txBody>
      </p:sp>
      <p:sp>
        <p:nvSpPr>
          <p:cNvPr id="4" name="3 - Θέση περιεχομένου"/>
          <p:cNvSpPr>
            <a:spLocks noGrp="1"/>
          </p:cNvSpPr>
          <p:nvPr>
            <p:ph sz="quarter" idx="2"/>
          </p:nvPr>
        </p:nvSpPr>
        <p:spPr>
          <a:xfrm>
            <a:off x="4648200" y="908720"/>
            <a:ext cx="4038600" cy="5217443"/>
          </a:xfrm>
        </p:spPr>
        <p:txBody>
          <a:bodyPr>
            <a:normAutofit/>
          </a:bodyPr>
          <a:lstStyle/>
          <a:p>
            <a:endParaRPr lang="el-GR" dirty="0" smtClean="0"/>
          </a:p>
          <a:p>
            <a:endParaRPr lang="el-GR" dirty="0"/>
          </a:p>
        </p:txBody>
      </p:sp>
      <p:pic>
        <p:nvPicPr>
          <p:cNvPr id="86018" name="Picture 2" descr="C:\Users\dantis\Desktop\JP10Y_2025-12-11_16-34-11.png"/>
          <p:cNvPicPr>
            <a:picLocks noChangeAspect="1" noChangeArrowheads="1"/>
          </p:cNvPicPr>
          <p:nvPr/>
        </p:nvPicPr>
        <p:blipFill>
          <a:blip r:embed="rId2" cstate="print"/>
          <a:srcRect/>
          <a:stretch>
            <a:fillRect/>
          </a:stretch>
        </p:blipFill>
        <p:spPr bwMode="auto">
          <a:xfrm>
            <a:off x="4932039" y="1052736"/>
            <a:ext cx="3816425" cy="4447966"/>
          </a:xfrm>
          <a:prstGeom prst="rect">
            <a:avLst/>
          </a:prstGeom>
          <a:noFill/>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7467600" cy="796908"/>
          </a:xfrm>
        </p:spPr>
        <p:txBody>
          <a:bodyPr>
            <a:noAutofit/>
          </a:bodyPr>
          <a:lstStyle/>
          <a:p>
            <a:r>
              <a:rPr lang="en-US" sz="2400" b="1" dirty="0" smtClean="0"/>
              <a:t>Commodities : overweight on geopolitical risks and energy transition </a:t>
            </a:r>
            <a:endParaRPr lang="el-GR" sz="2400" b="1" dirty="0"/>
          </a:p>
        </p:txBody>
      </p:sp>
      <p:sp>
        <p:nvSpPr>
          <p:cNvPr id="3" name="2 - Θέση περιεχομένου"/>
          <p:cNvSpPr>
            <a:spLocks noGrp="1"/>
          </p:cNvSpPr>
          <p:nvPr>
            <p:ph sz="quarter" idx="1"/>
          </p:nvPr>
        </p:nvSpPr>
        <p:spPr>
          <a:xfrm>
            <a:off x="457200" y="1285860"/>
            <a:ext cx="3657600" cy="4886340"/>
          </a:xfrm>
        </p:spPr>
        <p:txBody>
          <a:bodyPr>
            <a:normAutofit fontScale="25000" lnSpcReduction="20000"/>
          </a:bodyPr>
          <a:lstStyle/>
          <a:p>
            <a:pPr>
              <a:buNone/>
            </a:pPr>
            <a:r>
              <a:rPr lang="en-US" b="1" dirty="0" smtClean="0">
                <a:latin typeface="Arial Narrow" pitchFamily="34" charset="0"/>
              </a:rPr>
              <a:t>                          </a:t>
            </a:r>
            <a:r>
              <a:rPr lang="el-GR" sz="8000" b="1" dirty="0" smtClean="0">
                <a:solidFill>
                  <a:schemeClr val="accent6">
                    <a:lumMod val="75000"/>
                  </a:schemeClr>
                </a:solidFill>
                <a:latin typeface="Arial Narrow" pitchFamily="34" charset="0"/>
              </a:rPr>
              <a:t>Πολύτιμα Μέταλλα</a:t>
            </a:r>
            <a:endParaRPr lang="el-GR" sz="8000" dirty="0" smtClean="0">
              <a:solidFill>
                <a:schemeClr val="accent6">
                  <a:lumMod val="75000"/>
                </a:schemeClr>
              </a:solidFill>
              <a:latin typeface="Arial Narrow" pitchFamily="34" charset="0"/>
            </a:endParaRPr>
          </a:p>
          <a:p>
            <a:pPr lvl="0"/>
            <a:r>
              <a:rPr lang="el-GR" sz="5600" b="1" dirty="0" smtClean="0">
                <a:latin typeface="Arial Narrow" pitchFamily="34" charset="0"/>
              </a:rPr>
              <a:t>Χρυσός (</a:t>
            </a:r>
            <a:r>
              <a:rPr lang="el-GR" sz="5600" b="1" dirty="0" err="1" smtClean="0">
                <a:latin typeface="Arial Narrow" pitchFamily="34" charset="0"/>
              </a:rPr>
              <a:t>Gold</a:t>
            </a:r>
            <a:r>
              <a:rPr lang="el-GR" sz="5600" b="1" dirty="0" smtClean="0">
                <a:latin typeface="Arial Narrow" pitchFamily="34" charset="0"/>
              </a:rPr>
              <a:t>):</a:t>
            </a:r>
            <a:r>
              <a:rPr lang="el-GR" sz="5600" dirty="0" smtClean="0">
                <a:latin typeface="Arial Narrow" pitchFamily="34" charset="0"/>
              </a:rPr>
              <a:t> Αναμένεται να παραμείνει ένας </a:t>
            </a:r>
            <a:r>
              <a:rPr lang="el-GR" sz="5600" b="1" dirty="0" smtClean="0">
                <a:latin typeface="Arial Narrow" pitchFamily="34" charset="0"/>
              </a:rPr>
              <a:t>ισχυρός αντισταθμιστικός παράγοντας</a:t>
            </a:r>
            <a:r>
              <a:rPr lang="el-GR" sz="5600" dirty="0" smtClean="0">
                <a:latin typeface="Arial Narrow" pitchFamily="34" charset="0"/>
              </a:rPr>
              <a:t> έναντι του πληθωρισμού, της ύφεσης, της υποτίμησης νομισμάτων και των πολιτικών κινδύνων.</a:t>
            </a:r>
          </a:p>
          <a:p>
            <a:pPr lvl="1"/>
            <a:r>
              <a:rPr lang="el-GR" sz="5600" b="1" dirty="0" err="1" smtClean="0">
                <a:latin typeface="Arial Narrow" pitchFamily="34" charset="0"/>
              </a:rPr>
              <a:t>Goldman</a:t>
            </a:r>
            <a:r>
              <a:rPr lang="el-GR" sz="5600" b="1" dirty="0" smtClean="0">
                <a:latin typeface="Arial Narrow" pitchFamily="34" charset="0"/>
              </a:rPr>
              <a:t> </a:t>
            </a:r>
            <a:r>
              <a:rPr lang="el-GR" sz="5600" b="1" dirty="0" err="1" smtClean="0">
                <a:latin typeface="Arial Narrow" pitchFamily="34" charset="0"/>
              </a:rPr>
              <a:t>Sachs</a:t>
            </a:r>
            <a:r>
              <a:rPr lang="el-GR" sz="5600" b="1" dirty="0" smtClean="0">
                <a:latin typeface="Arial Narrow" pitchFamily="34" charset="0"/>
              </a:rPr>
              <a:t>/</a:t>
            </a:r>
            <a:r>
              <a:rPr lang="el-GR" sz="5600" b="1" dirty="0" err="1" smtClean="0">
                <a:latin typeface="Arial Narrow" pitchFamily="34" charset="0"/>
              </a:rPr>
              <a:t>Deutsche</a:t>
            </a:r>
            <a:r>
              <a:rPr lang="el-GR" sz="5600" b="1" dirty="0" smtClean="0">
                <a:latin typeface="Arial Narrow" pitchFamily="34" charset="0"/>
              </a:rPr>
              <a:t> </a:t>
            </a:r>
            <a:r>
              <a:rPr lang="el-GR" sz="5600" b="1" dirty="0" err="1" smtClean="0">
                <a:latin typeface="Arial Narrow" pitchFamily="34" charset="0"/>
              </a:rPr>
              <a:t>Bank</a:t>
            </a:r>
            <a:r>
              <a:rPr lang="el-GR" sz="5600" b="1" dirty="0" smtClean="0">
                <a:latin typeface="Arial Narrow" pitchFamily="34" charset="0"/>
              </a:rPr>
              <a:t>/J.P. </a:t>
            </a:r>
            <a:r>
              <a:rPr lang="el-GR" sz="5600" b="1" dirty="0" err="1" smtClean="0">
                <a:latin typeface="Arial Narrow" pitchFamily="34" charset="0"/>
              </a:rPr>
              <a:t>Morgan</a:t>
            </a:r>
            <a:r>
              <a:rPr lang="el-GR" sz="5600" b="1" dirty="0" smtClean="0">
                <a:latin typeface="Arial Narrow" pitchFamily="34" charset="0"/>
              </a:rPr>
              <a:t>:</a:t>
            </a:r>
            <a:r>
              <a:rPr lang="el-GR" sz="5600" dirty="0" smtClean="0">
                <a:latin typeface="Arial Narrow" pitchFamily="34" charset="0"/>
              </a:rPr>
              <a:t> Πολλοί ειδικοί προβλέπουν περαιτέρω άνοδο της τιμής, με κάποιες εκτιμήσεις να φτάνουν στα </a:t>
            </a:r>
            <a:r>
              <a:rPr lang="el-GR" sz="5600" b="1" dirty="0" smtClean="0">
                <a:latin typeface="Arial Narrow" pitchFamily="34" charset="0"/>
              </a:rPr>
              <a:t>$5.500</a:t>
            </a:r>
            <a:r>
              <a:rPr lang="el-GR" sz="5600" dirty="0" smtClean="0">
                <a:latin typeface="Arial Narrow" pitchFamily="34" charset="0"/>
              </a:rPr>
              <a:t> έως τα μέσα του 2026 ή ακόμα και στα </a:t>
            </a:r>
            <a:r>
              <a:rPr lang="el-GR" sz="5600" b="1" dirty="0" smtClean="0">
                <a:latin typeface="Arial Narrow" pitchFamily="34" charset="0"/>
              </a:rPr>
              <a:t>$6.000</a:t>
            </a:r>
            <a:r>
              <a:rPr lang="el-GR" sz="5600" dirty="0" smtClean="0">
                <a:latin typeface="Arial Narrow" pitchFamily="34" charset="0"/>
              </a:rPr>
              <a:t> ανά ουγγιά.</a:t>
            </a:r>
          </a:p>
          <a:p>
            <a:pPr lvl="1"/>
            <a:r>
              <a:rPr lang="el-GR" sz="5600" b="1" dirty="0" smtClean="0">
                <a:latin typeface="Arial Narrow" pitchFamily="34" charset="0"/>
              </a:rPr>
              <a:t>Κύριοι Λόγοι:</a:t>
            </a:r>
            <a:r>
              <a:rPr lang="el-GR" sz="5600" dirty="0" smtClean="0">
                <a:latin typeface="Arial Narrow" pitchFamily="34" charset="0"/>
              </a:rPr>
              <a:t> Συνεχιζόμενες αγορές από </a:t>
            </a:r>
            <a:r>
              <a:rPr lang="el-GR" sz="5600" b="1" dirty="0" smtClean="0">
                <a:latin typeface="Arial Narrow" pitchFamily="34" charset="0"/>
              </a:rPr>
              <a:t>Κεντρικές Τράπεζες</a:t>
            </a:r>
            <a:r>
              <a:rPr lang="el-GR" sz="5600" dirty="0" smtClean="0">
                <a:latin typeface="Arial Narrow" pitchFamily="34" charset="0"/>
              </a:rPr>
              <a:t> και </a:t>
            </a:r>
            <a:r>
              <a:rPr lang="el-GR" sz="5600" b="1" dirty="0" smtClean="0">
                <a:latin typeface="Arial Narrow" pitchFamily="34" charset="0"/>
              </a:rPr>
              <a:t>μεγάλα δημοσιονομικά ελλείμματα</a:t>
            </a:r>
            <a:r>
              <a:rPr lang="el-GR" sz="5600" dirty="0" smtClean="0">
                <a:latin typeface="Arial Narrow" pitchFamily="34" charset="0"/>
              </a:rPr>
              <a:t>.</a:t>
            </a:r>
            <a:endParaRPr lang="en-GB" sz="5600" dirty="0" smtClean="0">
              <a:latin typeface="Arial Narrow" pitchFamily="34" charset="0"/>
            </a:endParaRPr>
          </a:p>
          <a:p>
            <a:pPr lvl="1">
              <a:buNone/>
            </a:pPr>
            <a:endParaRPr lang="el-GR" sz="5600" dirty="0" smtClean="0">
              <a:latin typeface="Arial Narrow" pitchFamily="34" charset="0"/>
            </a:endParaRPr>
          </a:p>
          <a:p>
            <a:pPr lvl="0"/>
            <a:r>
              <a:rPr lang="el-GR" sz="5600" b="1" dirty="0" smtClean="0">
                <a:latin typeface="Arial Narrow" pitchFamily="34" charset="0"/>
              </a:rPr>
              <a:t>UBS:</a:t>
            </a:r>
            <a:r>
              <a:rPr lang="el-GR" sz="5600" dirty="0" smtClean="0">
                <a:latin typeface="Arial Narrow" pitchFamily="34" charset="0"/>
              </a:rPr>
              <a:t> Βλέπει περαιτέρω κέρδη για τον χρυσό, υποστηριζόμενα από αγορές κεντρικών τραπεζών και χαμηλότερα πραγματικά επιτόκια στις ΗΠΑ.</a:t>
            </a:r>
          </a:p>
          <a:p>
            <a:endParaRPr lang="el-GR" dirty="0"/>
          </a:p>
        </p:txBody>
      </p:sp>
      <p:sp>
        <p:nvSpPr>
          <p:cNvPr id="4" name="3 - Θέση περιεχομένου"/>
          <p:cNvSpPr>
            <a:spLocks noGrp="1"/>
          </p:cNvSpPr>
          <p:nvPr>
            <p:ph sz="quarter" idx="2"/>
          </p:nvPr>
        </p:nvSpPr>
        <p:spPr>
          <a:xfrm>
            <a:off x="4286248" y="1214422"/>
            <a:ext cx="3857652" cy="5454938"/>
          </a:xfrm>
        </p:spPr>
        <p:txBody>
          <a:bodyPr>
            <a:normAutofit fontScale="25000" lnSpcReduction="20000"/>
          </a:bodyPr>
          <a:lstStyle/>
          <a:p>
            <a:r>
              <a:rPr lang="el-GR" sz="8000" b="1" dirty="0" smtClean="0">
                <a:solidFill>
                  <a:schemeClr val="accent6">
                    <a:lumMod val="75000"/>
                  </a:schemeClr>
                </a:solidFill>
                <a:latin typeface="Arial Narrow" pitchFamily="34" charset="0"/>
              </a:rPr>
              <a:t>Βιομηχανικά/Ενέργεια</a:t>
            </a:r>
            <a:endParaRPr lang="el-GR" sz="8000" dirty="0" smtClean="0">
              <a:solidFill>
                <a:schemeClr val="accent6">
                  <a:lumMod val="75000"/>
                </a:schemeClr>
              </a:solidFill>
              <a:latin typeface="Arial Narrow" pitchFamily="34" charset="0"/>
            </a:endParaRPr>
          </a:p>
          <a:p>
            <a:pPr lvl="0"/>
            <a:r>
              <a:rPr lang="el-GR" sz="5600" b="1" dirty="0" smtClean="0">
                <a:latin typeface="Arial Narrow" pitchFamily="34" charset="0"/>
              </a:rPr>
              <a:t>UBS:</a:t>
            </a:r>
            <a:r>
              <a:rPr lang="el-GR" sz="5600" dirty="0" smtClean="0">
                <a:latin typeface="Arial Narrow" pitchFamily="34" charset="0"/>
              </a:rPr>
              <a:t> Προβλέπει </a:t>
            </a:r>
            <a:r>
              <a:rPr lang="el-GR" sz="5600" b="1" dirty="0" smtClean="0">
                <a:latin typeface="Arial Narrow" pitchFamily="34" charset="0"/>
              </a:rPr>
              <a:t>ελκυστικές αποδόσεις</a:t>
            </a:r>
            <a:r>
              <a:rPr lang="el-GR" sz="5600" dirty="0" smtClean="0">
                <a:latin typeface="Arial Narrow" pitchFamily="34" charset="0"/>
              </a:rPr>
              <a:t> στα εμπορεύματα, συστήνοντας μια ευρύτερη έκθεση, με ιδιαίτερη έμφαση:</a:t>
            </a:r>
          </a:p>
          <a:p>
            <a:pPr lvl="1"/>
            <a:r>
              <a:rPr lang="el-GR" sz="5600" b="1" dirty="0" smtClean="0">
                <a:latin typeface="Arial Narrow" pitchFamily="34" charset="0"/>
              </a:rPr>
              <a:t>Χαλκός &amp; Αλουμίνιο:</a:t>
            </a:r>
            <a:r>
              <a:rPr lang="el-GR" sz="5600" dirty="0" smtClean="0">
                <a:latin typeface="Arial Narrow" pitchFamily="34" charset="0"/>
              </a:rPr>
              <a:t> Αναμένονται περαιτέρω </a:t>
            </a:r>
            <a:r>
              <a:rPr lang="el-GR" sz="5600" b="1" dirty="0" smtClean="0">
                <a:latin typeface="Arial Narrow" pitchFamily="34" charset="0"/>
              </a:rPr>
              <a:t>ελλείψεις προσφοράς</a:t>
            </a:r>
            <a:r>
              <a:rPr lang="el-GR" sz="5600" dirty="0" smtClean="0">
                <a:latin typeface="Arial Narrow" pitchFamily="34" charset="0"/>
              </a:rPr>
              <a:t> που θα αυξήσουν τις τιμές. Η παγκόσμια στροφή στην </a:t>
            </a:r>
            <a:r>
              <a:rPr lang="el-GR" sz="5600" b="1" dirty="0" smtClean="0">
                <a:latin typeface="Arial Narrow" pitchFamily="34" charset="0"/>
              </a:rPr>
              <a:t>καθαρή ενέργεια</a:t>
            </a:r>
            <a:r>
              <a:rPr lang="el-GR" sz="5600" dirty="0" smtClean="0">
                <a:latin typeface="Arial Narrow" pitchFamily="34" charset="0"/>
              </a:rPr>
              <a:t> και η </a:t>
            </a:r>
            <a:r>
              <a:rPr lang="el-GR" sz="5600" b="1" dirty="0" smtClean="0">
                <a:latin typeface="Arial Narrow" pitchFamily="34" charset="0"/>
              </a:rPr>
              <a:t>ηλεκτροκίνηση</a:t>
            </a:r>
            <a:r>
              <a:rPr lang="el-GR" sz="5600" dirty="0" smtClean="0">
                <a:latin typeface="Arial Narrow" pitchFamily="34" charset="0"/>
              </a:rPr>
              <a:t> οδηγούν τη ζήτηση για αυτά τα μέταλλα.</a:t>
            </a:r>
          </a:p>
          <a:p>
            <a:pPr lvl="1"/>
            <a:r>
              <a:rPr lang="el-GR" sz="5600" b="1" dirty="0" smtClean="0">
                <a:latin typeface="Arial Narrow" pitchFamily="34" charset="0"/>
              </a:rPr>
              <a:t>Πετρέλαιο:</a:t>
            </a:r>
            <a:r>
              <a:rPr lang="el-GR" sz="5600" dirty="0" smtClean="0">
                <a:latin typeface="Arial Narrow" pitchFamily="34" charset="0"/>
              </a:rPr>
              <a:t> Αναμένεται αύξηση των τιμών από τα μέσα του 2026 λόγω της ανάκαμψης της ζήτησης και της στασιμότητας της προσφοράς από χώρες εκτός OPEC+.</a:t>
            </a:r>
          </a:p>
          <a:p>
            <a:pPr lvl="1"/>
            <a:r>
              <a:rPr lang="el-GR" sz="5600" b="1" dirty="0" smtClean="0">
                <a:latin typeface="Arial Narrow" pitchFamily="34" charset="0"/>
              </a:rPr>
              <a:t>Γεωργικά Προϊόντα:</a:t>
            </a:r>
            <a:r>
              <a:rPr lang="el-GR" sz="5600" dirty="0" smtClean="0">
                <a:latin typeface="Arial Narrow" pitchFamily="34" charset="0"/>
              </a:rPr>
              <a:t> Βλέπει ευκαιρίες και στον τομέα της γεωργίας.</a:t>
            </a:r>
          </a:p>
          <a:p>
            <a:pPr lvl="0"/>
            <a:r>
              <a:rPr lang="el-GR" sz="5600" b="1" dirty="0" smtClean="0">
                <a:latin typeface="Arial Narrow" pitchFamily="34" charset="0"/>
              </a:rPr>
              <a:t>Παγκόσμια Τράπεζα (</a:t>
            </a:r>
            <a:r>
              <a:rPr lang="el-GR" sz="5600" b="1" dirty="0" err="1" smtClean="0">
                <a:latin typeface="Arial Narrow" pitchFamily="34" charset="0"/>
              </a:rPr>
              <a:t>World</a:t>
            </a:r>
            <a:r>
              <a:rPr lang="el-GR" sz="5600" b="1" dirty="0" smtClean="0">
                <a:latin typeface="Arial Narrow" pitchFamily="34" charset="0"/>
              </a:rPr>
              <a:t> </a:t>
            </a:r>
            <a:r>
              <a:rPr lang="el-GR" sz="5600" b="1" dirty="0" err="1" smtClean="0">
                <a:latin typeface="Arial Narrow" pitchFamily="34" charset="0"/>
              </a:rPr>
              <a:t>Bank</a:t>
            </a:r>
            <a:r>
              <a:rPr lang="el-GR" sz="5600" b="1" dirty="0" smtClean="0">
                <a:latin typeface="Arial Narrow" pitchFamily="34" charset="0"/>
              </a:rPr>
              <a:t>):</a:t>
            </a:r>
            <a:endParaRPr lang="el-GR" sz="5600" dirty="0" smtClean="0">
              <a:latin typeface="Arial Narrow" pitchFamily="34" charset="0"/>
            </a:endParaRPr>
          </a:p>
          <a:p>
            <a:pPr lvl="1"/>
            <a:r>
              <a:rPr lang="el-GR" sz="5600" dirty="0" smtClean="0">
                <a:latin typeface="Arial Narrow" pitchFamily="34" charset="0"/>
              </a:rPr>
              <a:t>Πιο </a:t>
            </a:r>
            <a:r>
              <a:rPr lang="el-GR" sz="5600" b="1" dirty="0" smtClean="0">
                <a:latin typeface="Arial Narrow" pitchFamily="34" charset="0"/>
              </a:rPr>
              <a:t>συντηρητική</a:t>
            </a:r>
            <a:r>
              <a:rPr lang="el-GR" sz="5600" dirty="0" smtClean="0">
                <a:latin typeface="Arial Narrow" pitchFamily="34" charset="0"/>
              </a:rPr>
              <a:t> πρόβλεψη, εκτιμώντας ότι οι γενικοί δείκτες τιμών εμπορευμάτων μπορεί να φτάσουν στα </a:t>
            </a:r>
            <a:r>
              <a:rPr lang="el-GR" sz="5600" b="1" dirty="0" smtClean="0">
                <a:latin typeface="Arial Narrow" pitchFamily="34" charset="0"/>
              </a:rPr>
              <a:t>χαμηλότερα επίπεδα των τελευταίων έξι ετών το 2026</a:t>
            </a:r>
            <a:r>
              <a:rPr lang="el-GR" sz="5600" dirty="0" smtClean="0">
                <a:latin typeface="Arial Narrow" pitchFamily="34" charset="0"/>
              </a:rPr>
              <a:t> (πτώση 7% το 2026), λόγω αδύναμης παγκόσμιας ανάπτυξης και πλεονάσματος πετρελαίου. Ωστόσο, σημειώνεται ότι τα μέταλλα και τα πολύτιμα μέταλλα έχουν ενισχυθεί</a:t>
            </a:r>
            <a:r>
              <a:rPr lang="el-GR" sz="5600" dirty="0" smtClean="0"/>
              <a:t>.</a:t>
            </a:r>
          </a:p>
          <a:p>
            <a:endParaRPr lang="el-GR"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34082"/>
          </a:xfrm>
        </p:spPr>
        <p:txBody>
          <a:bodyPr>
            <a:normAutofit fontScale="90000"/>
          </a:bodyPr>
          <a:lstStyle/>
          <a:p>
            <a:pPr algn="ctr"/>
            <a:r>
              <a:rPr lang="el-GR" sz="4000" b="1" dirty="0" smtClean="0"/>
              <a:t>     </a:t>
            </a:r>
            <a:r>
              <a:rPr lang="en-US" sz="4000" b="1" dirty="0" smtClean="0"/>
              <a:t>JPMorgan</a:t>
            </a:r>
            <a:r>
              <a:rPr lang="en-US" dirty="0" smtClean="0"/>
              <a:t> </a:t>
            </a:r>
            <a:endParaRPr lang="el-GR" dirty="0"/>
          </a:p>
        </p:txBody>
      </p:sp>
      <p:sp>
        <p:nvSpPr>
          <p:cNvPr id="3" name="2 - Θέση περιεχομένου"/>
          <p:cNvSpPr>
            <a:spLocks noGrp="1"/>
          </p:cNvSpPr>
          <p:nvPr>
            <p:ph sz="quarter" idx="1"/>
          </p:nvPr>
        </p:nvSpPr>
        <p:spPr>
          <a:xfrm>
            <a:off x="457200" y="1052736"/>
            <a:ext cx="8229600" cy="5544616"/>
          </a:xfrm>
        </p:spPr>
        <p:txBody>
          <a:bodyPr>
            <a:noAutofit/>
          </a:bodyPr>
          <a:lstStyle/>
          <a:p>
            <a:r>
              <a:rPr lang="en-US" sz="1600" dirty="0" smtClean="0">
                <a:latin typeface="Arial Narrow" pitchFamily="34" charset="0"/>
              </a:rPr>
              <a:t>JPMorgan Chase &amp; Co forecast the S&amp;P 500 could climb to 7,500 by the end of 2026, and potentially exceed 8,000 if the Federal Reserve eases monetary policy more aggressively than expected, according to its 2026 Global Equity Outlook.</a:t>
            </a:r>
            <a:br>
              <a:rPr lang="en-US" sz="1600" dirty="0" smtClean="0">
                <a:latin typeface="Arial Narrow" pitchFamily="34" charset="0"/>
              </a:rPr>
            </a:br>
            <a:r>
              <a:rPr lang="en-US" sz="1600" dirty="0" smtClean="0">
                <a:latin typeface="Arial Narrow" pitchFamily="34" charset="0"/>
              </a:rPr>
              <a:t>The bank’s baseline projection assumes two additional Fed rate cuts and 13% to 15% annual earnings growth for US companies, underpinned by a resilient economy and an investment surge in artificial intelligence technology. JPMorgan highlighted an AI-driven “</a:t>
            </a:r>
            <a:r>
              <a:rPr lang="en-US" sz="1600" dirty="0" err="1" smtClean="0">
                <a:latin typeface="Arial Narrow" pitchFamily="34" charset="0"/>
              </a:rPr>
              <a:t>capex</a:t>
            </a:r>
            <a:r>
              <a:rPr lang="en-US" sz="1600" dirty="0" smtClean="0">
                <a:latin typeface="Arial Narrow" pitchFamily="34" charset="0"/>
              </a:rPr>
              <a:t> </a:t>
            </a:r>
            <a:r>
              <a:rPr lang="en-US" sz="1600" dirty="0" err="1" smtClean="0">
                <a:latin typeface="Arial Narrow" pitchFamily="34" charset="0"/>
              </a:rPr>
              <a:t>supercycle</a:t>
            </a:r>
            <a:r>
              <a:rPr lang="en-US" sz="1600" dirty="0" smtClean="0">
                <a:latin typeface="Arial Narrow" pitchFamily="34" charset="0"/>
              </a:rPr>
              <a:t>” as a key factor supporting elevated valuations.</a:t>
            </a:r>
            <a:br>
              <a:rPr lang="en-US" sz="1600" dirty="0" smtClean="0">
                <a:latin typeface="Arial Narrow" pitchFamily="34" charset="0"/>
              </a:rPr>
            </a:br>
            <a:r>
              <a:rPr lang="en-US" sz="1600" dirty="0" smtClean="0">
                <a:latin typeface="Arial Narrow" pitchFamily="34" charset="0"/>
              </a:rPr>
              <a:t>"Despite AI bubble and valuation concerns, we see current elevated multiples correctly anticipating above-trend earnings growth, an AI </a:t>
            </a:r>
            <a:r>
              <a:rPr lang="en-US" sz="1600" dirty="0" err="1" smtClean="0">
                <a:latin typeface="Arial Narrow" pitchFamily="34" charset="0"/>
              </a:rPr>
              <a:t>capex</a:t>
            </a:r>
            <a:r>
              <a:rPr lang="en-US" sz="1600" dirty="0" smtClean="0">
                <a:latin typeface="Arial Narrow" pitchFamily="34" charset="0"/>
              </a:rPr>
              <a:t> boom, rising shareholder payouts, and easier fiscal policy," the firm said in a client note published Tuesday. "More so, the earnings benefit tied to deregulation and broadening AI-related productivity gains remain underappreciated."</a:t>
            </a:r>
            <a:br>
              <a:rPr lang="en-US" sz="1600" dirty="0" smtClean="0">
                <a:latin typeface="Arial Narrow" pitchFamily="34" charset="0"/>
              </a:rPr>
            </a:br>
            <a:r>
              <a:rPr lang="en-US" sz="1600" dirty="0" smtClean="0">
                <a:latin typeface="Arial Narrow" pitchFamily="34" charset="0"/>
              </a:rPr>
              <a:t/>
            </a:r>
            <a:br>
              <a:rPr lang="en-US" sz="1600" dirty="0" smtClean="0">
                <a:latin typeface="Arial Narrow" pitchFamily="34" charset="0"/>
              </a:rPr>
            </a:br>
            <a:r>
              <a:rPr lang="en-US" sz="1600" dirty="0" smtClean="0">
                <a:latin typeface="Arial Narrow" pitchFamily="34" charset="0"/>
              </a:rPr>
              <a:t>The firm warned, however, that rapid AI disruption could exacerbate economic inequalities and contribute to volatile investor sentiment in an already K-shaped economy.</a:t>
            </a:r>
            <a:br>
              <a:rPr lang="en-US" sz="1600" dirty="0" smtClean="0">
                <a:latin typeface="Arial Narrow" pitchFamily="34" charset="0"/>
              </a:rPr>
            </a:br>
            <a:r>
              <a:rPr lang="en-US" sz="1600" dirty="0" smtClean="0">
                <a:latin typeface="Arial Narrow" pitchFamily="34" charset="0"/>
              </a:rPr>
              <a:t>JPMorgan’s forecast follows data showing S&amp;P 500 companies grew earnings by 13.4% in the third quarter from a year earlier, according to </a:t>
            </a:r>
            <a:r>
              <a:rPr lang="en-US" sz="1600" dirty="0" err="1" smtClean="0">
                <a:latin typeface="Arial Narrow" pitchFamily="34" charset="0"/>
              </a:rPr>
              <a:t>FactSet</a:t>
            </a:r>
            <a:r>
              <a:rPr lang="en-US" sz="1600" dirty="0" smtClean="0">
                <a:latin typeface="Arial Narrow" pitchFamily="34" charset="0"/>
              </a:rPr>
              <a:t>. The bank sees continued US growth as a primary engine for global equity gains, alongside easing policy pressures and strong shareholder payouts.</a:t>
            </a:r>
            <a:br>
              <a:rPr lang="en-US" sz="1600" dirty="0" smtClean="0">
                <a:latin typeface="Arial Narrow" pitchFamily="34" charset="0"/>
              </a:rPr>
            </a:br>
            <a:r>
              <a:rPr lang="en-US" sz="1600" dirty="0" smtClean="0">
                <a:latin typeface="Arial Narrow" pitchFamily="34" charset="0"/>
              </a:rPr>
              <a:t>Markets were pricing in an 85% chance of a Fed rate cut next month as of Wednesday morning. JPMorgan said that further easing, coupled with an improving inflation outlook, could lift the index beyond its baseline 7,500 target toward 8,000.</a:t>
            </a:r>
            <a:endParaRPr lang="el-GR" sz="1600" dirty="0">
              <a:latin typeface="Arial Narrow" pitchFamily="34"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34082"/>
          </a:xfrm>
        </p:spPr>
        <p:txBody>
          <a:bodyPr>
            <a:normAutofit fontScale="90000"/>
          </a:bodyPr>
          <a:lstStyle/>
          <a:p>
            <a:pPr algn="ctr"/>
            <a:r>
              <a:rPr lang="en-US" sz="3600" b="1" dirty="0" smtClean="0">
                <a:solidFill>
                  <a:schemeClr val="accent6">
                    <a:lumMod val="75000"/>
                  </a:schemeClr>
                </a:solidFill>
              </a:rPr>
              <a:t>Goldman Sachs </a:t>
            </a:r>
            <a:endParaRPr lang="el-GR" sz="3600" b="1" dirty="0">
              <a:solidFill>
                <a:schemeClr val="accent6">
                  <a:lumMod val="75000"/>
                </a:schemeClr>
              </a:solidFill>
            </a:endParaRPr>
          </a:p>
        </p:txBody>
      </p:sp>
      <p:sp>
        <p:nvSpPr>
          <p:cNvPr id="3" name="2 - Θέση περιεχομένου"/>
          <p:cNvSpPr>
            <a:spLocks noGrp="1"/>
          </p:cNvSpPr>
          <p:nvPr>
            <p:ph sz="quarter" idx="1"/>
          </p:nvPr>
        </p:nvSpPr>
        <p:spPr/>
        <p:txBody>
          <a:bodyPr>
            <a:noAutofit/>
          </a:bodyPr>
          <a:lstStyle/>
          <a:p>
            <a:r>
              <a:rPr lang="en-US" sz="1800" b="1" dirty="0" smtClean="0">
                <a:latin typeface="Arial Narrow" pitchFamily="34" charset="0"/>
              </a:rPr>
              <a:t>Our overall outlook is constructive for the year ahead, yet risks abound</a:t>
            </a:r>
            <a:r>
              <a:rPr lang="en-US" sz="1800" dirty="0" smtClean="0">
                <a:latin typeface="Arial Narrow" pitchFamily="34" charset="0"/>
              </a:rPr>
              <a:t>. Stronger than expected growth or inflation could disrupt the</a:t>
            </a:r>
            <a:br>
              <a:rPr lang="en-US" sz="1800" dirty="0" smtClean="0">
                <a:latin typeface="Arial Narrow" pitchFamily="34" charset="0"/>
              </a:rPr>
            </a:br>
            <a:r>
              <a:rPr lang="en-US" sz="1800" dirty="0" smtClean="0">
                <a:latin typeface="Arial Narrow" pitchFamily="34" charset="0"/>
              </a:rPr>
              <a:t>path for Fed cuts. Earnings, which underpin our global equity views, could disappoint. Geopolitical and cyclical shocks are real</a:t>
            </a:r>
            <a:br>
              <a:rPr lang="en-US" sz="1800" dirty="0" smtClean="0">
                <a:latin typeface="Arial Narrow" pitchFamily="34" charset="0"/>
              </a:rPr>
            </a:br>
            <a:r>
              <a:rPr lang="en-US" sz="1800" dirty="0" smtClean="0">
                <a:latin typeface="Arial Narrow" pitchFamily="34" charset="0"/>
              </a:rPr>
              <a:t>possibilities. </a:t>
            </a:r>
            <a:r>
              <a:rPr lang="en-US" sz="1800" b="1" dirty="0" smtClean="0">
                <a:latin typeface="Arial Narrow" pitchFamily="34" charset="0"/>
              </a:rPr>
              <a:t>Valuations are high across almost all markets, inviting episodic volatility and periodic pullbacks</a:t>
            </a:r>
            <a:r>
              <a:rPr lang="en-US" sz="1800" dirty="0" smtClean="0">
                <a:latin typeface="Arial Narrow" pitchFamily="34" charset="0"/>
              </a:rPr>
              <a:t>. With all this in mind, we are approaching 2026 through three key themes across equities, fixed income, and alternatives</a:t>
            </a:r>
            <a:endParaRPr lang="el-GR" sz="1800" dirty="0">
              <a:latin typeface="Arial Narrow" pitchFamily="34" charset="0"/>
            </a:endParaRPr>
          </a:p>
        </p:txBody>
      </p:sp>
      <p:sp>
        <p:nvSpPr>
          <p:cNvPr id="4" name="3 - Θέση περιεχομένου"/>
          <p:cNvSpPr>
            <a:spLocks noGrp="1"/>
          </p:cNvSpPr>
          <p:nvPr>
            <p:ph sz="quarter" idx="2"/>
          </p:nvPr>
        </p:nvSpPr>
        <p:spPr/>
        <p:txBody>
          <a:bodyPr>
            <a:normAutofit fontScale="62500" lnSpcReduction="20000"/>
          </a:bodyPr>
          <a:lstStyle/>
          <a:p>
            <a:r>
              <a:rPr lang="en-US" dirty="0" smtClean="0"/>
              <a:t>"</a:t>
            </a:r>
            <a:r>
              <a:rPr lang="en-US" sz="2600" i="1" dirty="0" smtClean="0"/>
              <a:t>We see attractive global equity returns </a:t>
            </a:r>
            <a:r>
              <a:rPr lang="en-US" sz="2600" dirty="0" smtClean="0"/>
              <a:t>driven by economic and earnings growth, improved productivity and profitability, and strong shareholder returns"</a:t>
            </a:r>
            <a:br>
              <a:rPr lang="en-US" sz="2600" dirty="0" smtClean="0"/>
            </a:br>
            <a:endParaRPr lang="en-US" sz="2600" dirty="0" smtClean="0"/>
          </a:p>
          <a:p>
            <a:r>
              <a:rPr lang="en-US" sz="2600" dirty="0" smtClean="0"/>
              <a:t> "</a:t>
            </a:r>
            <a:r>
              <a:rPr lang="en-US" sz="2600" i="1" dirty="0" smtClean="0"/>
              <a:t>US short rates will be shaped by new Fed leadership that may enable more aggressive easing, while a divided FOMC could introduce more uncertainty"</a:t>
            </a:r>
            <a:r>
              <a:rPr lang="en-US" sz="2600" dirty="0" smtClean="0"/>
              <a:t/>
            </a:r>
            <a:br>
              <a:rPr lang="en-US" sz="2600" dirty="0" smtClean="0"/>
            </a:br>
            <a:endParaRPr lang="en-US" sz="2600" dirty="0" smtClean="0"/>
          </a:p>
          <a:p>
            <a:r>
              <a:rPr lang="en-US" sz="2600" dirty="0" smtClean="0"/>
              <a:t>"</a:t>
            </a:r>
            <a:r>
              <a:rPr lang="en-US" sz="2600" b="1" dirty="0" smtClean="0"/>
              <a:t>Expect oil prices to decline as surplus supply persists</a:t>
            </a:r>
            <a:r>
              <a:rPr lang="en-US" sz="2600" dirty="0" smtClean="0"/>
              <a:t>. </a:t>
            </a:r>
          </a:p>
          <a:p>
            <a:r>
              <a:rPr lang="en-US" sz="2600" b="1" dirty="0" smtClean="0"/>
              <a:t>Gold may continue to attract strong flows, driven by macro vulnerabilities, deficit concerns,</a:t>
            </a:r>
            <a:r>
              <a:rPr lang="en-US" sz="2600" dirty="0" smtClean="0"/>
              <a:t> </a:t>
            </a:r>
          </a:p>
          <a:p>
            <a:r>
              <a:rPr lang="en-US" sz="2600" dirty="0" smtClean="0"/>
              <a:t>and </a:t>
            </a:r>
            <a:r>
              <a:rPr lang="en-US" sz="2600" b="1" dirty="0" smtClean="0"/>
              <a:t>dollar weakness"</a:t>
            </a:r>
            <a:r>
              <a:rPr lang="en-US" dirty="0" smtClean="0"/>
              <a:t/>
            </a:r>
            <a:br>
              <a:rPr lang="en-US" dirty="0" smtClean="0"/>
            </a:br>
            <a:endParaRPr lang="el-GR"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62074"/>
          </a:xfrm>
        </p:spPr>
        <p:txBody>
          <a:bodyPr>
            <a:noAutofit/>
          </a:bodyPr>
          <a:lstStyle/>
          <a:p>
            <a:r>
              <a:rPr lang="en-US" sz="2400" b="1" dirty="0" smtClean="0"/>
              <a:t>CONTRARIAN  thoughts..</a:t>
            </a:r>
            <a:endParaRPr lang="el-GR" sz="2400" b="1" dirty="0"/>
          </a:p>
        </p:txBody>
      </p:sp>
      <p:sp>
        <p:nvSpPr>
          <p:cNvPr id="3" name="2 - Θέση περιεχομένου"/>
          <p:cNvSpPr>
            <a:spLocks noGrp="1"/>
          </p:cNvSpPr>
          <p:nvPr>
            <p:ph sz="quarter" idx="1"/>
          </p:nvPr>
        </p:nvSpPr>
        <p:spPr/>
        <p:txBody>
          <a:bodyPr>
            <a:normAutofit/>
          </a:bodyPr>
          <a:lstStyle/>
          <a:p>
            <a:r>
              <a:rPr lang="en-US" dirty="0" smtClean="0"/>
              <a:t>JPM says SPX could reach 8,000 in 2026 with Fed easing</a:t>
            </a:r>
            <a:endParaRPr lang="el-GR" dirty="0"/>
          </a:p>
        </p:txBody>
      </p:sp>
      <p:sp>
        <p:nvSpPr>
          <p:cNvPr id="4" name="3 - Θέση περιεχομένου"/>
          <p:cNvSpPr>
            <a:spLocks noGrp="1"/>
          </p:cNvSpPr>
          <p:nvPr>
            <p:ph sz="quarter" idx="2"/>
          </p:nvPr>
        </p:nvSpPr>
        <p:spPr/>
        <p:txBody>
          <a:bodyPr>
            <a:normAutofit/>
          </a:bodyPr>
          <a:lstStyle/>
          <a:p>
            <a:r>
              <a:rPr lang="en-US" dirty="0" smtClean="0"/>
              <a:t>Traders : “When JPM starts pumping the market it often means they are preparing to unwind positions in key tickers, possible ORCL, NVDA, GOOG, AMZN, PLTR and others. The impact usually shows up the following month or two.”</a:t>
            </a:r>
            <a:endParaRPr lang="el-GR"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71472" y="285728"/>
            <a:ext cx="8229600" cy="562074"/>
          </a:xfrm>
        </p:spPr>
        <p:txBody>
          <a:bodyPr>
            <a:normAutofit fontScale="90000"/>
          </a:bodyPr>
          <a:lstStyle/>
          <a:p>
            <a:r>
              <a:rPr lang="en-GB" sz="3600" b="1" dirty="0" smtClean="0">
                <a:solidFill>
                  <a:schemeClr val="accent6">
                    <a:lumMod val="75000"/>
                  </a:schemeClr>
                </a:solidFill>
              </a:rPr>
              <a:t/>
            </a:r>
            <a:br>
              <a:rPr lang="en-GB" sz="3600" b="1" dirty="0" smtClean="0">
                <a:solidFill>
                  <a:schemeClr val="accent6">
                    <a:lumMod val="75000"/>
                  </a:schemeClr>
                </a:solidFill>
              </a:rPr>
            </a:br>
            <a:r>
              <a:rPr lang="en-US" sz="2700" b="1" dirty="0" smtClean="0">
                <a:solidFill>
                  <a:schemeClr val="accent6">
                    <a:lumMod val="75000"/>
                  </a:schemeClr>
                </a:solidFill>
              </a:rPr>
              <a:t>2026 Portfolio -1</a:t>
            </a:r>
            <a:endParaRPr lang="el-GR" sz="2700" b="1" dirty="0">
              <a:solidFill>
                <a:schemeClr val="accent6">
                  <a:lumMod val="75000"/>
                </a:schemeClr>
              </a:solidFill>
            </a:endParaRPr>
          </a:p>
        </p:txBody>
      </p:sp>
      <p:sp>
        <p:nvSpPr>
          <p:cNvPr id="3" name="2 - Θέση περιεχομένου"/>
          <p:cNvSpPr>
            <a:spLocks noGrp="1"/>
          </p:cNvSpPr>
          <p:nvPr>
            <p:ph sz="quarter" idx="1"/>
          </p:nvPr>
        </p:nvSpPr>
        <p:spPr>
          <a:xfrm>
            <a:off x="457200" y="908720"/>
            <a:ext cx="4038600" cy="5688632"/>
          </a:xfrm>
        </p:spPr>
        <p:txBody>
          <a:bodyPr>
            <a:noAutofit/>
          </a:bodyPr>
          <a:lstStyle/>
          <a:p>
            <a:r>
              <a:rPr lang="el-GR" sz="1200" b="1" dirty="0" smtClean="0">
                <a:latin typeface="Arial Narrow" pitchFamily="34" charset="0"/>
              </a:rPr>
              <a:t>ΗΠΑ (US) - Οδηγός Ανάπτυξης</a:t>
            </a:r>
          </a:p>
          <a:p>
            <a:r>
              <a:rPr lang="el-GR" sz="1200" dirty="0" smtClean="0">
                <a:latin typeface="Arial Narrow" pitchFamily="34" charset="0"/>
              </a:rPr>
              <a:t>Οι ΗΠΑ παραμένουν η </a:t>
            </a:r>
            <a:r>
              <a:rPr lang="el-GR" sz="1200" b="1" dirty="0" smtClean="0">
                <a:latin typeface="Arial Narrow" pitchFamily="34" charset="0"/>
              </a:rPr>
              <a:t>κορυφαία επιλογή</a:t>
            </a:r>
            <a:r>
              <a:rPr lang="el-GR" sz="1200" dirty="0" smtClean="0">
                <a:latin typeface="Arial Narrow" pitchFamily="34" charset="0"/>
              </a:rPr>
              <a:t> των περισσότερων οίκων για το 2026, κυρίως λόγω της κυριαρχίας τους στην τεχνολογία και της αναμενόμενης αποκλιμάκωσης του πληθωρισμού.</a:t>
            </a:r>
          </a:p>
          <a:p>
            <a:r>
              <a:rPr lang="el-GR" sz="1200" b="1" u="sng" dirty="0" smtClean="0">
                <a:latin typeface="Arial Narrow" pitchFamily="34" charset="0"/>
              </a:rPr>
              <a:t>Μετοχές</a:t>
            </a:r>
            <a:endParaRPr lang="el-GR" sz="1200" u="sng" dirty="0" smtClean="0">
              <a:latin typeface="Arial Narrow" pitchFamily="34" charset="0"/>
            </a:endParaRPr>
          </a:p>
          <a:p>
            <a:pPr lvl="0"/>
            <a:r>
              <a:rPr lang="el-GR" sz="1200" b="1" dirty="0" smtClean="0">
                <a:latin typeface="Arial Narrow" pitchFamily="34" charset="0"/>
              </a:rPr>
              <a:t>Κορυφαίοι Κλάδοι (</a:t>
            </a:r>
            <a:r>
              <a:rPr lang="el-GR" sz="1200" b="1" dirty="0" err="1" smtClean="0">
                <a:latin typeface="Arial Narrow" pitchFamily="34" charset="0"/>
              </a:rPr>
              <a:t>Overweight</a:t>
            </a:r>
            <a:r>
              <a:rPr lang="el-GR" sz="1200" b="1" dirty="0" smtClean="0">
                <a:latin typeface="Arial Narrow" pitchFamily="34" charset="0"/>
              </a:rPr>
              <a:t>):</a:t>
            </a:r>
            <a:endParaRPr lang="el-GR" sz="1200" dirty="0" smtClean="0">
              <a:latin typeface="Arial Narrow" pitchFamily="34" charset="0"/>
            </a:endParaRPr>
          </a:p>
          <a:p>
            <a:pPr lvl="1"/>
            <a:r>
              <a:rPr lang="el-GR" sz="1200" b="1" dirty="0" smtClean="0">
                <a:latin typeface="Arial Narrow" pitchFamily="34" charset="0"/>
              </a:rPr>
              <a:t>Τεχνολογία (</a:t>
            </a:r>
            <a:r>
              <a:rPr lang="el-GR" sz="1200" b="1" dirty="0" err="1" smtClean="0">
                <a:latin typeface="Arial Narrow" pitchFamily="34" charset="0"/>
              </a:rPr>
              <a:t>Technology</a:t>
            </a:r>
            <a:r>
              <a:rPr lang="el-GR" sz="1200" b="1" dirty="0" smtClean="0">
                <a:latin typeface="Arial Narrow" pitchFamily="34" charset="0"/>
              </a:rPr>
              <a:t>) &amp; Επικοινωνίες (</a:t>
            </a:r>
            <a:r>
              <a:rPr lang="el-GR" sz="1200" b="1" dirty="0" err="1" smtClean="0">
                <a:latin typeface="Arial Narrow" pitchFamily="34" charset="0"/>
              </a:rPr>
              <a:t>Communication</a:t>
            </a:r>
            <a:r>
              <a:rPr lang="el-GR" sz="1200" b="1" dirty="0" smtClean="0">
                <a:latin typeface="Arial Narrow" pitchFamily="34" charset="0"/>
              </a:rPr>
              <a:t> </a:t>
            </a:r>
            <a:r>
              <a:rPr lang="el-GR" sz="1200" b="1" dirty="0" err="1" smtClean="0">
                <a:latin typeface="Arial Narrow" pitchFamily="34" charset="0"/>
              </a:rPr>
              <a:t>Services</a:t>
            </a:r>
            <a:r>
              <a:rPr lang="el-GR" sz="1200" b="1" dirty="0" smtClean="0">
                <a:latin typeface="Arial Narrow" pitchFamily="34" charset="0"/>
              </a:rPr>
              <a:t>):</a:t>
            </a:r>
            <a:r>
              <a:rPr lang="el-GR" sz="1200" dirty="0" smtClean="0">
                <a:latin typeface="Arial Narrow" pitchFamily="34" charset="0"/>
              </a:rPr>
              <a:t> Η </a:t>
            </a:r>
            <a:r>
              <a:rPr lang="el-GR" sz="1200" b="1" dirty="0" smtClean="0">
                <a:latin typeface="Arial Narrow" pitchFamily="34" charset="0"/>
              </a:rPr>
              <a:t>J.P. </a:t>
            </a:r>
            <a:r>
              <a:rPr lang="el-GR" sz="1200" b="1" dirty="0" err="1" smtClean="0">
                <a:latin typeface="Arial Narrow" pitchFamily="34" charset="0"/>
              </a:rPr>
              <a:t>Morgan</a:t>
            </a:r>
            <a:r>
              <a:rPr lang="el-GR" sz="1200" dirty="0" smtClean="0">
                <a:latin typeface="Arial Narrow" pitchFamily="34" charset="0"/>
              </a:rPr>
              <a:t> και η </a:t>
            </a:r>
            <a:r>
              <a:rPr lang="el-GR" sz="1200" b="1" dirty="0" err="1" smtClean="0">
                <a:latin typeface="Arial Narrow" pitchFamily="34" charset="0"/>
              </a:rPr>
              <a:t>Goldman</a:t>
            </a:r>
            <a:r>
              <a:rPr lang="el-GR" sz="1200" b="1" dirty="0" smtClean="0">
                <a:latin typeface="Arial Narrow" pitchFamily="34" charset="0"/>
              </a:rPr>
              <a:t> </a:t>
            </a:r>
            <a:r>
              <a:rPr lang="el-GR" sz="1200" b="1" dirty="0" err="1" smtClean="0">
                <a:latin typeface="Arial Narrow" pitchFamily="34" charset="0"/>
              </a:rPr>
              <a:t>Sachs</a:t>
            </a:r>
            <a:r>
              <a:rPr lang="el-GR" sz="1200" dirty="0" smtClean="0">
                <a:latin typeface="Arial Narrow" pitchFamily="34" charset="0"/>
              </a:rPr>
              <a:t> τονίζουν ότι η επανάσταση της </a:t>
            </a:r>
            <a:r>
              <a:rPr lang="el-GR" sz="1200" b="1" dirty="0" smtClean="0">
                <a:latin typeface="Arial Narrow" pitchFamily="34" charset="0"/>
              </a:rPr>
              <a:t>Τεχνητής Νοημοσύνης (AI)</a:t>
            </a:r>
            <a:r>
              <a:rPr lang="el-GR" sz="1200" dirty="0" smtClean="0">
                <a:latin typeface="Arial Narrow" pitchFamily="34" charset="0"/>
              </a:rPr>
              <a:t> βρίσκεται ακόμα στην αρχή. Προβλέπονται μεγάλες επενδύσεις σε υποδομές AI, </a:t>
            </a:r>
            <a:r>
              <a:rPr lang="el-GR" sz="1200" dirty="0" err="1" smtClean="0">
                <a:latin typeface="Arial Narrow" pitchFamily="34" charset="0"/>
              </a:rPr>
              <a:t>cloud</a:t>
            </a:r>
            <a:r>
              <a:rPr lang="el-GR" sz="1200" dirty="0" smtClean="0">
                <a:latin typeface="Arial Narrow" pitchFamily="34" charset="0"/>
              </a:rPr>
              <a:t> </a:t>
            </a:r>
            <a:r>
              <a:rPr lang="el-GR" sz="1200" dirty="0" err="1" smtClean="0">
                <a:latin typeface="Arial Narrow" pitchFamily="34" charset="0"/>
              </a:rPr>
              <a:t>computing</a:t>
            </a:r>
            <a:r>
              <a:rPr lang="el-GR" sz="1200" dirty="0" smtClean="0">
                <a:latin typeface="Arial Narrow" pitchFamily="34" charset="0"/>
              </a:rPr>
              <a:t> και ημιαγωγούς. Η σύσταση είναι </a:t>
            </a:r>
            <a:r>
              <a:rPr lang="el-GR" sz="1200" dirty="0" err="1" smtClean="0">
                <a:latin typeface="Arial Narrow" pitchFamily="34" charset="0"/>
              </a:rPr>
              <a:t>Overweight</a:t>
            </a:r>
            <a:r>
              <a:rPr lang="el-GR" sz="1200" dirty="0" smtClean="0">
                <a:latin typeface="Arial Narrow" pitchFamily="34" charset="0"/>
              </a:rPr>
              <a:t> στις </a:t>
            </a:r>
            <a:r>
              <a:rPr lang="el-GR" sz="1200" b="1" dirty="0" smtClean="0">
                <a:latin typeface="Arial Narrow" pitchFamily="34" charset="0"/>
              </a:rPr>
              <a:t>"</a:t>
            </a:r>
            <a:r>
              <a:rPr lang="el-GR" sz="1200" b="1" dirty="0" err="1" smtClean="0">
                <a:latin typeface="Arial Narrow" pitchFamily="34" charset="0"/>
              </a:rPr>
              <a:t>Magnificent</a:t>
            </a:r>
            <a:r>
              <a:rPr lang="el-GR" sz="1200" b="1" dirty="0" smtClean="0">
                <a:latin typeface="Arial Narrow" pitchFamily="34" charset="0"/>
              </a:rPr>
              <a:t> </a:t>
            </a:r>
            <a:r>
              <a:rPr lang="el-GR" sz="1200" b="1" dirty="0" err="1" smtClean="0">
                <a:latin typeface="Arial Narrow" pitchFamily="34" charset="0"/>
              </a:rPr>
              <a:t>Seven</a:t>
            </a:r>
            <a:r>
              <a:rPr lang="el-GR" sz="1200" b="1" dirty="0" smtClean="0">
                <a:latin typeface="Arial Narrow" pitchFamily="34" charset="0"/>
              </a:rPr>
              <a:t>"</a:t>
            </a:r>
            <a:r>
              <a:rPr lang="el-GR" sz="1200" dirty="0" smtClean="0">
                <a:latin typeface="Arial Narrow" pitchFamily="34" charset="0"/>
              </a:rPr>
              <a:t> (π.χ., </a:t>
            </a:r>
            <a:r>
              <a:rPr lang="el-GR" sz="1200" dirty="0" err="1" smtClean="0">
                <a:latin typeface="Arial Narrow" pitchFamily="34" charset="0"/>
              </a:rPr>
              <a:t>Nvidia</a:t>
            </a:r>
            <a:r>
              <a:rPr lang="el-GR" sz="1200" dirty="0" smtClean="0">
                <a:latin typeface="Arial Narrow" pitchFamily="34" charset="0"/>
              </a:rPr>
              <a:t>, Microsoft, </a:t>
            </a:r>
            <a:r>
              <a:rPr lang="el-GR" sz="1200" dirty="0" err="1" smtClean="0">
                <a:latin typeface="Arial Narrow" pitchFamily="34" charset="0"/>
              </a:rPr>
              <a:t>Amazon</a:t>
            </a:r>
            <a:r>
              <a:rPr lang="el-GR" sz="1200" dirty="0" smtClean="0">
                <a:latin typeface="Arial Narrow" pitchFamily="34" charset="0"/>
              </a:rPr>
              <a:t>), παρόλο που έχουν ήδη υψηλές αποτιμήσεις, καθώς η ανάπτυξη των κερδών τους δικαιολογεί το </a:t>
            </a:r>
            <a:r>
              <a:rPr lang="el-GR" sz="1200" dirty="0" err="1" smtClean="0">
                <a:latin typeface="Arial Narrow" pitchFamily="34" charset="0"/>
              </a:rPr>
              <a:t>premium</a:t>
            </a:r>
            <a:r>
              <a:rPr lang="el-GR" sz="1200" dirty="0" smtClean="0">
                <a:latin typeface="Arial Narrow" pitchFamily="34" charset="0"/>
              </a:rPr>
              <a:t>.</a:t>
            </a:r>
          </a:p>
          <a:p>
            <a:pPr lvl="1"/>
            <a:r>
              <a:rPr lang="el-GR" sz="1200" b="1" dirty="0" smtClean="0">
                <a:latin typeface="Arial Narrow" pitchFamily="34" charset="0"/>
              </a:rPr>
              <a:t>Υγεία (</a:t>
            </a:r>
            <a:r>
              <a:rPr lang="el-GR" sz="1200" b="1" dirty="0" err="1" smtClean="0">
                <a:latin typeface="Arial Narrow" pitchFamily="34" charset="0"/>
              </a:rPr>
              <a:t>Healthcare</a:t>
            </a:r>
            <a:r>
              <a:rPr lang="el-GR" sz="1200" b="1" dirty="0" smtClean="0">
                <a:latin typeface="Arial Narrow" pitchFamily="34" charset="0"/>
              </a:rPr>
              <a:t>):</a:t>
            </a:r>
            <a:r>
              <a:rPr lang="el-GR" sz="1200" dirty="0" smtClean="0">
                <a:latin typeface="Arial Narrow" pitchFamily="34" charset="0"/>
              </a:rPr>
              <a:t> Θεωρείται αμυντικός κλάδος, με ισχυρή ταμειακή ροή και ανθεκτικότητα σε οικονομικές επιβραδύνσεις.</a:t>
            </a:r>
          </a:p>
          <a:p>
            <a:pPr lvl="0"/>
            <a:r>
              <a:rPr lang="el-GR" sz="1200" b="1" u="sng" dirty="0" err="1" smtClean="0">
                <a:latin typeface="Arial Narrow" pitchFamily="34" charset="0"/>
              </a:rPr>
              <a:t>Υπο</a:t>
            </a:r>
            <a:r>
              <a:rPr lang="el-GR" sz="1200" b="1" u="sng" dirty="0" smtClean="0">
                <a:latin typeface="Arial Narrow" pitchFamily="34" charset="0"/>
              </a:rPr>
              <a:t>-απόδοση (</a:t>
            </a:r>
            <a:r>
              <a:rPr lang="el-GR" sz="1200" b="1" u="sng" dirty="0" err="1" smtClean="0">
                <a:latin typeface="Arial Narrow" pitchFamily="34" charset="0"/>
              </a:rPr>
              <a:t>Underweight</a:t>
            </a:r>
            <a:r>
              <a:rPr lang="el-GR" sz="1200" b="1" u="sng" dirty="0" smtClean="0">
                <a:latin typeface="Arial Narrow" pitchFamily="34" charset="0"/>
              </a:rPr>
              <a:t>):</a:t>
            </a:r>
            <a:endParaRPr lang="el-GR" sz="1200" u="sng" dirty="0" smtClean="0">
              <a:latin typeface="Arial Narrow" pitchFamily="34" charset="0"/>
            </a:endParaRPr>
          </a:p>
          <a:p>
            <a:pPr lvl="1"/>
            <a:r>
              <a:rPr lang="el-GR" sz="1200" b="1" dirty="0" smtClean="0">
                <a:latin typeface="Arial Narrow" pitchFamily="34" charset="0"/>
              </a:rPr>
              <a:t>Βιομηχανία (</a:t>
            </a:r>
            <a:r>
              <a:rPr lang="el-GR" sz="1200" b="1" dirty="0" err="1" smtClean="0">
                <a:latin typeface="Arial Narrow" pitchFamily="34" charset="0"/>
              </a:rPr>
              <a:t>Industrials</a:t>
            </a:r>
            <a:r>
              <a:rPr lang="el-GR" sz="1200" b="1" dirty="0" smtClean="0">
                <a:latin typeface="Arial Narrow" pitchFamily="34" charset="0"/>
              </a:rPr>
              <a:t>):</a:t>
            </a:r>
            <a:r>
              <a:rPr lang="el-GR" sz="1200" dirty="0" smtClean="0">
                <a:latin typeface="Arial Narrow" pitchFamily="34" charset="0"/>
              </a:rPr>
              <a:t> Αναμένεται επιβράδυνση της παγκόσμιας ζήτησης.</a:t>
            </a:r>
          </a:p>
          <a:p>
            <a:pPr lvl="1"/>
            <a:r>
              <a:rPr lang="el-GR" sz="1200" b="1" dirty="0" smtClean="0">
                <a:latin typeface="Arial Narrow" pitchFamily="34" charset="0"/>
              </a:rPr>
              <a:t>Ενέργεια (</a:t>
            </a:r>
            <a:r>
              <a:rPr lang="el-GR" sz="1200" b="1" dirty="0" err="1" smtClean="0">
                <a:latin typeface="Arial Narrow" pitchFamily="34" charset="0"/>
              </a:rPr>
              <a:t>Energy</a:t>
            </a:r>
            <a:r>
              <a:rPr lang="el-GR" sz="1200" b="1" dirty="0" smtClean="0">
                <a:latin typeface="Arial Narrow" pitchFamily="34" charset="0"/>
              </a:rPr>
              <a:t>):</a:t>
            </a:r>
            <a:r>
              <a:rPr lang="el-GR" sz="1200" dirty="0" smtClean="0">
                <a:latin typeface="Arial Narrow" pitchFamily="34" charset="0"/>
              </a:rPr>
              <a:t> Παρόλο που το πετρέλαιο μπορεί να ανακάμψει, η μακροπρόθεσμη τάση της ενεργειακής μετάβασης ασκεί πίεση.</a:t>
            </a:r>
          </a:p>
          <a:p>
            <a:pPr lvl="0"/>
            <a:r>
              <a:rPr lang="el-GR" sz="1200" b="1" u="sng" dirty="0" smtClean="0">
                <a:latin typeface="Arial Narrow" pitchFamily="34" charset="0"/>
              </a:rPr>
              <a:t>Προβλέψεις S&amp;P 500</a:t>
            </a:r>
            <a:r>
              <a:rPr lang="el-GR" sz="1200" b="1" dirty="0" smtClean="0">
                <a:latin typeface="Arial Narrow" pitchFamily="34" charset="0"/>
              </a:rPr>
              <a:t>:</a:t>
            </a:r>
            <a:r>
              <a:rPr lang="el-GR" sz="1200" dirty="0" smtClean="0">
                <a:latin typeface="Arial Narrow" pitchFamily="34" charset="0"/>
              </a:rPr>
              <a:t> Οι στόχοι των αναλυτών κυμαίνονται μεταξύ </a:t>
            </a:r>
            <a:r>
              <a:rPr lang="el-GR" sz="1200" b="1" dirty="0" smtClean="0">
                <a:latin typeface="Arial Narrow" pitchFamily="34" charset="0"/>
              </a:rPr>
              <a:t>6.900</a:t>
            </a:r>
            <a:r>
              <a:rPr lang="el-GR" sz="1200" dirty="0" smtClean="0">
                <a:latin typeface="Arial Narrow" pitchFamily="34" charset="0"/>
              </a:rPr>
              <a:t> και </a:t>
            </a:r>
            <a:r>
              <a:rPr lang="el-GR" sz="1200" b="1" dirty="0" smtClean="0">
                <a:latin typeface="Arial Narrow" pitchFamily="34" charset="0"/>
              </a:rPr>
              <a:t>7.900</a:t>
            </a:r>
            <a:r>
              <a:rPr lang="el-GR" sz="1200" dirty="0" smtClean="0">
                <a:latin typeface="Arial Narrow" pitchFamily="34" charset="0"/>
              </a:rPr>
              <a:t> μονάδων για το τέλος του 2026.</a:t>
            </a:r>
            <a:endParaRPr lang="el-GR" sz="1200" dirty="0">
              <a:latin typeface="Arial Narrow" pitchFamily="34" charset="0"/>
            </a:endParaRPr>
          </a:p>
        </p:txBody>
      </p:sp>
      <p:sp>
        <p:nvSpPr>
          <p:cNvPr id="4" name="3 - Θέση περιεχομένου"/>
          <p:cNvSpPr>
            <a:spLocks noGrp="1"/>
          </p:cNvSpPr>
          <p:nvPr>
            <p:ph sz="quarter" idx="2"/>
          </p:nvPr>
        </p:nvSpPr>
        <p:spPr>
          <a:xfrm>
            <a:off x="4648200" y="908720"/>
            <a:ext cx="4038600" cy="5472608"/>
          </a:xfrm>
        </p:spPr>
        <p:txBody>
          <a:bodyPr>
            <a:normAutofit fontScale="55000" lnSpcReduction="20000"/>
          </a:bodyPr>
          <a:lstStyle/>
          <a:p>
            <a:r>
              <a:rPr lang="el-GR" sz="2500" b="1" dirty="0" smtClean="0">
                <a:latin typeface="Arial Narrow" pitchFamily="34" charset="0"/>
              </a:rPr>
              <a:t>Ευρωπαϊκή Ένωση (EU) - Ευκαιρίες σε Αμυντικούς Κλάδους</a:t>
            </a:r>
          </a:p>
          <a:p>
            <a:r>
              <a:rPr lang="el-GR" sz="2500" dirty="0" smtClean="0">
                <a:latin typeface="Arial Narrow" pitchFamily="34" charset="0"/>
              </a:rPr>
              <a:t>Η Ευρωπαϊκή Ένωση αντιμετωπίζει πιο αργή ανάπτυξη σε σχέση με τις ΗΠΑ, αλλά προσφέρει πιο </a:t>
            </a:r>
            <a:r>
              <a:rPr lang="el-GR" sz="2500" b="1" dirty="0" smtClean="0">
                <a:latin typeface="Arial Narrow" pitchFamily="34" charset="0"/>
              </a:rPr>
              <a:t>λογικές αποτιμήσεις</a:t>
            </a:r>
            <a:r>
              <a:rPr lang="el-GR" sz="2500" dirty="0" smtClean="0">
                <a:latin typeface="Arial Narrow" pitchFamily="34" charset="0"/>
              </a:rPr>
              <a:t> και ευκαιρίες σε συγκεκριμένους κλάδους.</a:t>
            </a:r>
          </a:p>
          <a:p>
            <a:r>
              <a:rPr lang="el-GR" sz="2500" b="1" u="sng" dirty="0" smtClean="0">
                <a:latin typeface="Arial Narrow" pitchFamily="34" charset="0"/>
              </a:rPr>
              <a:t>Μετοχές</a:t>
            </a:r>
            <a:endParaRPr lang="el-GR" sz="2500" u="sng" dirty="0" smtClean="0">
              <a:latin typeface="Arial Narrow" pitchFamily="34" charset="0"/>
            </a:endParaRPr>
          </a:p>
          <a:p>
            <a:pPr lvl="0"/>
            <a:r>
              <a:rPr lang="el-GR" sz="2500" b="1" dirty="0" smtClean="0">
                <a:latin typeface="Arial Narrow" pitchFamily="34" charset="0"/>
              </a:rPr>
              <a:t>Γενική Σύσταση:</a:t>
            </a:r>
            <a:r>
              <a:rPr lang="el-GR" sz="2500" dirty="0" smtClean="0">
                <a:latin typeface="Arial Narrow" pitchFamily="34" charset="0"/>
              </a:rPr>
              <a:t> </a:t>
            </a:r>
            <a:r>
              <a:rPr lang="el-GR" sz="2500" b="1" dirty="0" err="1" smtClean="0">
                <a:latin typeface="Arial Narrow" pitchFamily="34" charset="0"/>
              </a:rPr>
              <a:t>Equal</a:t>
            </a:r>
            <a:r>
              <a:rPr lang="el-GR" sz="2500" b="1" dirty="0" smtClean="0">
                <a:latin typeface="Arial Narrow" pitchFamily="34" charset="0"/>
              </a:rPr>
              <a:t>-</a:t>
            </a:r>
            <a:r>
              <a:rPr lang="el-GR" sz="2500" b="1" dirty="0" err="1" smtClean="0">
                <a:latin typeface="Arial Narrow" pitchFamily="34" charset="0"/>
              </a:rPr>
              <a:t>weight</a:t>
            </a:r>
            <a:r>
              <a:rPr lang="el-GR" sz="2500" dirty="0" smtClean="0">
                <a:latin typeface="Arial Narrow" pitchFamily="34" charset="0"/>
              </a:rPr>
              <a:t> (Ουδέτερη) έναντι των ΗΠΑ.</a:t>
            </a:r>
          </a:p>
          <a:p>
            <a:pPr lvl="0"/>
            <a:r>
              <a:rPr lang="el-GR" sz="2500" b="1" dirty="0" smtClean="0">
                <a:latin typeface="Arial Narrow" pitchFamily="34" charset="0"/>
              </a:rPr>
              <a:t>Κορυφαίοι Κλάδοι (</a:t>
            </a:r>
            <a:r>
              <a:rPr lang="el-GR" sz="2500" b="1" dirty="0" err="1" smtClean="0">
                <a:latin typeface="Arial Narrow" pitchFamily="34" charset="0"/>
              </a:rPr>
              <a:t>Overweight</a:t>
            </a:r>
            <a:r>
              <a:rPr lang="el-GR" sz="2500" b="1" dirty="0" smtClean="0">
                <a:latin typeface="Arial Narrow" pitchFamily="34" charset="0"/>
              </a:rPr>
              <a:t>):</a:t>
            </a:r>
            <a:endParaRPr lang="el-GR" sz="2500" dirty="0" smtClean="0">
              <a:latin typeface="Arial Narrow" pitchFamily="34" charset="0"/>
            </a:endParaRPr>
          </a:p>
          <a:p>
            <a:pPr lvl="1"/>
            <a:r>
              <a:rPr lang="el-GR" sz="2500" b="1" dirty="0" smtClean="0">
                <a:latin typeface="Arial Narrow" pitchFamily="34" charset="0"/>
              </a:rPr>
              <a:t>Λογισμικό/Τεχνολογία (</a:t>
            </a:r>
            <a:r>
              <a:rPr lang="el-GR" sz="2500" b="1" dirty="0" err="1" smtClean="0">
                <a:latin typeface="Arial Narrow" pitchFamily="34" charset="0"/>
              </a:rPr>
              <a:t>Software</a:t>
            </a:r>
            <a:r>
              <a:rPr lang="el-GR" sz="2500" b="1" dirty="0" smtClean="0">
                <a:latin typeface="Arial Narrow" pitchFamily="34" charset="0"/>
              </a:rPr>
              <a:t>):</a:t>
            </a:r>
            <a:r>
              <a:rPr lang="el-GR" sz="2500" dirty="0" smtClean="0">
                <a:latin typeface="Arial Narrow" pitchFamily="34" charset="0"/>
              </a:rPr>
              <a:t> Επιλεγμένες εταιρείες λογισμικού (όπως </a:t>
            </a:r>
            <a:r>
              <a:rPr lang="el-GR" sz="2500" b="1" dirty="0" smtClean="0">
                <a:latin typeface="Arial Narrow" pitchFamily="34" charset="0"/>
              </a:rPr>
              <a:t>SAP</a:t>
            </a:r>
            <a:r>
              <a:rPr lang="el-GR" sz="2500" dirty="0" smtClean="0">
                <a:latin typeface="Arial Narrow" pitchFamily="34" charset="0"/>
              </a:rPr>
              <a:t>) βρίσκονται σε καλό δρόμο για ανάπτυξη λόγω της μετάβασης σε μοντέλα </a:t>
            </a:r>
            <a:r>
              <a:rPr lang="el-GR" sz="2500" dirty="0" err="1" smtClean="0">
                <a:latin typeface="Arial Narrow" pitchFamily="34" charset="0"/>
              </a:rPr>
              <a:t>SaaS</a:t>
            </a:r>
            <a:r>
              <a:rPr lang="el-GR" sz="2500" dirty="0" smtClean="0">
                <a:latin typeface="Arial Narrow" pitchFamily="34" charset="0"/>
              </a:rPr>
              <a:t> και </a:t>
            </a:r>
            <a:r>
              <a:rPr lang="el-GR" sz="2500" dirty="0" err="1" smtClean="0">
                <a:latin typeface="Arial Narrow" pitchFamily="34" charset="0"/>
              </a:rPr>
              <a:t>cloud</a:t>
            </a:r>
            <a:r>
              <a:rPr lang="el-GR" sz="2500" dirty="0" smtClean="0">
                <a:latin typeface="Arial Narrow" pitchFamily="34" charset="0"/>
              </a:rPr>
              <a:t>.</a:t>
            </a:r>
          </a:p>
          <a:p>
            <a:pPr lvl="1"/>
            <a:r>
              <a:rPr lang="el-GR" sz="2500" b="1" dirty="0" smtClean="0">
                <a:latin typeface="Arial Narrow" pitchFamily="34" charset="0"/>
              </a:rPr>
              <a:t>Χρηματοοικονομικά/Τράπεζες (</a:t>
            </a:r>
            <a:r>
              <a:rPr lang="el-GR" sz="2500" b="1" dirty="0" err="1" smtClean="0">
                <a:latin typeface="Arial Narrow" pitchFamily="34" charset="0"/>
              </a:rPr>
              <a:t>Financials</a:t>
            </a:r>
            <a:r>
              <a:rPr lang="el-GR" sz="2500" b="1" dirty="0" smtClean="0">
                <a:latin typeface="Arial Narrow" pitchFamily="34" charset="0"/>
              </a:rPr>
              <a:t>):</a:t>
            </a:r>
            <a:r>
              <a:rPr lang="el-GR" sz="2500" dirty="0" smtClean="0">
                <a:latin typeface="Arial Narrow" pitchFamily="34" charset="0"/>
              </a:rPr>
              <a:t> Οι ευρωπαϊκές τράπεζες είναι σε </a:t>
            </a:r>
            <a:r>
              <a:rPr lang="el-GR" sz="2500" b="1" dirty="0" smtClean="0">
                <a:latin typeface="Arial Narrow" pitchFamily="34" charset="0"/>
              </a:rPr>
              <a:t>ισχυρότερη θέση</a:t>
            </a:r>
            <a:r>
              <a:rPr lang="el-GR" sz="2500" dirty="0" smtClean="0">
                <a:latin typeface="Arial Narrow" pitchFamily="34" charset="0"/>
              </a:rPr>
              <a:t> λόγω των υψηλότερων επιτοκίων που αύξησαν τα περιθώρια κέρδους τους (NII - </a:t>
            </a:r>
            <a:r>
              <a:rPr lang="el-GR" sz="2500" dirty="0" err="1" smtClean="0">
                <a:latin typeface="Arial Narrow" pitchFamily="34" charset="0"/>
              </a:rPr>
              <a:t>Net</a:t>
            </a:r>
            <a:r>
              <a:rPr lang="el-GR" sz="2500" dirty="0" smtClean="0">
                <a:latin typeface="Arial Narrow" pitchFamily="34" charset="0"/>
              </a:rPr>
              <a:t> </a:t>
            </a:r>
            <a:r>
              <a:rPr lang="el-GR" sz="2500" dirty="0" err="1" smtClean="0">
                <a:latin typeface="Arial Narrow" pitchFamily="34" charset="0"/>
              </a:rPr>
              <a:t>Interest</a:t>
            </a:r>
            <a:r>
              <a:rPr lang="el-GR" sz="2500" dirty="0" smtClean="0">
                <a:latin typeface="Arial Narrow" pitchFamily="34" charset="0"/>
              </a:rPr>
              <a:t> </a:t>
            </a:r>
            <a:r>
              <a:rPr lang="el-GR" sz="2500" dirty="0" err="1" smtClean="0">
                <a:latin typeface="Arial Narrow" pitchFamily="34" charset="0"/>
              </a:rPr>
              <a:t>Income</a:t>
            </a:r>
            <a:r>
              <a:rPr lang="el-GR" sz="2500" dirty="0" smtClean="0">
                <a:latin typeface="Arial Narrow" pitchFamily="34" charset="0"/>
              </a:rPr>
              <a:t>). Αναμένονται </a:t>
            </a:r>
            <a:r>
              <a:rPr lang="el-GR" sz="2500" b="1" dirty="0" smtClean="0">
                <a:latin typeface="Arial Narrow" pitchFamily="34" charset="0"/>
              </a:rPr>
              <a:t>ελκυστικές επιστροφές κεφαλαίου</a:t>
            </a:r>
            <a:r>
              <a:rPr lang="el-GR" sz="2500" dirty="0" smtClean="0">
                <a:latin typeface="Arial Narrow" pitchFamily="34" charset="0"/>
              </a:rPr>
              <a:t> (μερίσματα και επαναγορές μετοχών).</a:t>
            </a:r>
          </a:p>
          <a:p>
            <a:pPr lvl="1"/>
            <a:r>
              <a:rPr lang="el-GR" sz="2500" b="1" dirty="0" smtClean="0">
                <a:latin typeface="Arial Narrow" pitchFamily="34" charset="0"/>
              </a:rPr>
              <a:t>Υποδομές/Βιομηχανικά Αγαθά:</a:t>
            </a:r>
            <a:r>
              <a:rPr lang="el-GR" sz="2500" dirty="0" smtClean="0">
                <a:latin typeface="Arial Narrow" pitchFamily="34" charset="0"/>
              </a:rPr>
              <a:t> Εταιρείες που επωφελούνται από τα έργα της </a:t>
            </a:r>
            <a:r>
              <a:rPr lang="el-GR" sz="2500" b="1" dirty="0" smtClean="0">
                <a:latin typeface="Arial Narrow" pitchFamily="34" charset="0"/>
              </a:rPr>
              <a:t>πράσινης μετάβασης</a:t>
            </a:r>
            <a:r>
              <a:rPr lang="el-GR" sz="2500" dirty="0" smtClean="0">
                <a:latin typeface="Arial Narrow" pitchFamily="34" charset="0"/>
              </a:rPr>
              <a:t> (π.χ. ανανεώσιμες πηγές ενέργειας, δίκτυα διανομής).</a:t>
            </a:r>
          </a:p>
          <a:p>
            <a:pPr lvl="0"/>
            <a:r>
              <a:rPr lang="el-GR" sz="2500" b="1" u="sng" dirty="0" err="1" smtClean="0">
                <a:latin typeface="Arial Narrow" pitchFamily="34" charset="0"/>
              </a:rPr>
              <a:t>Υπο</a:t>
            </a:r>
            <a:r>
              <a:rPr lang="el-GR" sz="2500" b="1" u="sng" dirty="0" smtClean="0">
                <a:latin typeface="Arial Narrow" pitchFamily="34" charset="0"/>
              </a:rPr>
              <a:t>-απόδοση (</a:t>
            </a:r>
            <a:r>
              <a:rPr lang="el-GR" sz="2500" b="1" u="sng" dirty="0" err="1" smtClean="0">
                <a:latin typeface="Arial Narrow" pitchFamily="34" charset="0"/>
              </a:rPr>
              <a:t>Underweight</a:t>
            </a:r>
            <a:r>
              <a:rPr lang="el-GR" sz="2500" b="1" u="sng" dirty="0" smtClean="0">
                <a:latin typeface="Arial Narrow" pitchFamily="34" charset="0"/>
              </a:rPr>
              <a:t>):</a:t>
            </a:r>
            <a:endParaRPr lang="el-GR" sz="2500" u="sng" dirty="0" smtClean="0">
              <a:latin typeface="Arial Narrow" pitchFamily="34" charset="0"/>
            </a:endParaRPr>
          </a:p>
          <a:p>
            <a:pPr lvl="1"/>
            <a:r>
              <a:rPr lang="el-GR" sz="2500" b="1" dirty="0" smtClean="0">
                <a:latin typeface="Arial Narrow" pitchFamily="34" charset="0"/>
              </a:rPr>
              <a:t>Κατασκευές/Ακίνητα:</a:t>
            </a:r>
            <a:r>
              <a:rPr lang="el-GR" sz="2500" dirty="0" smtClean="0">
                <a:latin typeface="Arial Narrow" pitchFamily="34" charset="0"/>
              </a:rPr>
              <a:t> Ο κλάδος έχει πληγεί από τα υψηλά επιτόκια και τις τιμές των υλικών.</a:t>
            </a:r>
          </a:p>
          <a:p>
            <a:endParaRPr lang="en-US" dirty="0" smtClean="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88640"/>
            <a:ext cx="8229600" cy="504056"/>
          </a:xfrm>
        </p:spPr>
        <p:txBody>
          <a:bodyPr>
            <a:noAutofit/>
          </a:bodyPr>
          <a:lstStyle/>
          <a:p>
            <a:r>
              <a:rPr lang="en-US" sz="2400" b="1" dirty="0" smtClean="0">
                <a:solidFill>
                  <a:schemeClr val="accent6">
                    <a:lumMod val="75000"/>
                  </a:schemeClr>
                </a:solidFill>
              </a:rPr>
              <a:t>2026  Portfolio -2</a:t>
            </a:r>
            <a:endParaRPr lang="el-GR" sz="2400" b="1" dirty="0">
              <a:solidFill>
                <a:schemeClr val="accent6">
                  <a:lumMod val="75000"/>
                </a:schemeClr>
              </a:solidFill>
            </a:endParaRPr>
          </a:p>
        </p:txBody>
      </p:sp>
      <p:sp>
        <p:nvSpPr>
          <p:cNvPr id="3" name="2 - Θέση περιεχομένου"/>
          <p:cNvSpPr>
            <a:spLocks noGrp="1"/>
          </p:cNvSpPr>
          <p:nvPr>
            <p:ph sz="quarter" idx="1"/>
          </p:nvPr>
        </p:nvSpPr>
        <p:spPr>
          <a:xfrm>
            <a:off x="457200" y="620688"/>
            <a:ext cx="4038600" cy="6048672"/>
          </a:xfrm>
        </p:spPr>
        <p:txBody>
          <a:bodyPr>
            <a:noAutofit/>
          </a:bodyPr>
          <a:lstStyle/>
          <a:p>
            <a:pPr>
              <a:buNone/>
            </a:pPr>
            <a:r>
              <a:rPr lang="en-US" sz="1400" b="1" dirty="0" smtClean="0">
                <a:latin typeface="Arial Narrow" pitchFamily="34" charset="0"/>
              </a:rPr>
              <a:t>           </a:t>
            </a:r>
            <a:r>
              <a:rPr lang="en-US" sz="1100" b="1" dirty="0" smtClean="0">
                <a:latin typeface="Arial Narrow" pitchFamily="34" charset="0"/>
              </a:rPr>
              <a:t> </a:t>
            </a:r>
            <a:r>
              <a:rPr lang="el-GR" sz="1100" b="1" dirty="0" smtClean="0">
                <a:latin typeface="Arial Narrow" pitchFamily="34" charset="0"/>
              </a:rPr>
              <a:t>Ελλάδα  - Συνέχιση της </a:t>
            </a:r>
            <a:r>
              <a:rPr lang="el-GR" sz="1100" b="1" dirty="0" err="1" smtClean="0">
                <a:latin typeface="Arial Narrow" pitchFamily="34" charset="0"/>
              </a:rPr>
              <a:t>Υπεραπόδοσης</a:t>
            </a:r>
            <a:endParaRPr lang="el-GR" sz="1100" dirty="0" smtClean="0">
              <a:latin typeface="Arial Narrow" pitchFamily="34" charset="0"/>
            </a:endParaRPr>
          </a:p>
          <a:p>
            <a:r>
              <a:rPr lang="el-GR" sz="1100" dirty="0" smtClean="0">
                <a:latin typeface="Arial Narrow" pitchFamily="34" charset="0"/>
              </a:rPr>
              <a:t>Η Ελλάδα, έχοντας ανακτήσει την επενδυτική βαθμίδα, συνεχίζει να θεωρείται </a:t>
            </a:r>
            <a:r>
              <a:rPr lang="el-GR" sz="1100" b="1" dirty="0" smtClean="0">
                <a:latin typeface="Arial Narrow" pitchFamily="34" charset="0"/>
              </a:rPr>
              <a:t>"</a:t>
            </a:r>
            <a:r>
              <a:rPr lang="el-GR" sz="1100" b="1" dirty="0" err="1" smtClean="0">
                <a:latin typeface="Arial Narrow" pitchFamily="34" charset="0"/>
              </a:rPr>
              <a:t>success</a:t>
            </a:r>
            <a:r>
              <a:rPr lang="el-GR" sz="1100" b="1" dirty="0" smtClean="0">
                <a:latin typeface="Arial Narrow" pitchFamily="34" charset="0"/>
              </a:rPr>
              <a:t> </a:t>
            </a:r>
            <a:r>
              <a:rPr lang="el-GR" sz="1100" b="1" dirty="0" err="1" smtClean="0">
                <a:latin typeface="Arial Narrow" pitchFamily="34" charset="0"/>
              </a:rPr>
              <a:t>story</a:t>
            </a:r>
            <a:r>
              <a:rPr lang="el-GR" sz="1100" b="1" dirty="0" smtClean="0">
                <a:latin typeface="Arial Narrow" pitchFamily="34" charset="0"/>
              </a:rPr>
              <a:t>"</a:t>
            </a:r>
            <a:r>
              <a:rPr lang="el-GR" sz="1100" dirty="0" smtClean="0">
                <a:latin typeface="Arial Narrow" pitchFamily="34" charset="0"/>
              </a:rPr>
              <a:t> και να προσελκύει αυξημένες θεσμικές ροές κεφαλαίων. Οι οίκοι αναμένουν </a:t>
            </a:r>
            <a:r>
              <a:rPr lang="el-GR" sz="1100" b="1" dirty="0" smtClean="0">
                <a:latin typeface="Arial Narrow" pitchFamily="34" charset="0"/>
              </a:rPr>
              <a:t>συνέχιση της </a:t>
            </a:r>
            <a:r>
              <a:rPr lang="el-GR" sz="1100" b="1" dirty="0" err="1" smtClean="0">
                <a:latin typeface="Arial Narrow" pitchFamily="34" charset="0"/>
              </a:rPr>
              <a:t>υπεραπόδοσης</a:t>
            </a:r>
            <a:r>
              <a:rPr lang="el-GR" sz="1100" dirty="0" smtClean="0">
                <a:latin typeface="Arial Narrow" pitchFamily="34" charset="0"/>
              </a:rPr>
              <a:t> του ελληνικού χρηματιστηρίου (FTSE/ATHEX).</a:t>
            </a:r>
          </a:p>
          <a:p>
            <a:r>
              <a:rPr lang="el-GR" sz="1100" b="1" u="sng" dirty="0" smtClean="0">
                <a:latin typeface="Arial Narrow" pitchFamily="34" charset="0"/>
              </a:rPr>
              <a:t>Μετοχές</a:t>
            </a:r>
            <a:endParaRPr lang="el-GR" sz="1100" u="sng" dirty="0" smtClean="0">
              <a:latin typeface="Arial Narrow" pitchFamily="34" charset="0"/>
            </a:endParaRPr>
          </a:p>
          <a:p>
            <a:pPr lvl="0"/>
            <a:r>
              <a:rPr lang="el-GR" sz="1100" b="1" dirty="0" smtClean="0">
                <a:latin typeface="Arial Narrow" pitchFamily="34" charset="0"/>
              </a:rPr>
              <a:t>Γενική Σύσταση:</a:t>
            </a:r>
            <a:r>
              <a:rPr lang="el-GR" sz="1100" dirty="0" smtClean="0">
                <a:latin typeface="Arial Narrow" pitchFamily="34" charset="0"/>
              </a:rPr>
              <a:t> </a:t>
            </a:r>
            <a:r>
              <a:rPr lang="el-GR" sz="1100" b="1" dirty="0" err="1" smtClean="0">
                <a:latin typeface="Arial Narrow" pitchFamily="34" charset="0"/>
              </a:rPr>
              <a:t>Overweight</a:t>
            </a:r>
            <a:r>
              <a:rPr lang="el-GR" sz="1100" dirty="0" smtClean="0">
                <a:latin typeface="Arial Narrow" pitchFamily="34" charset="0"/>
              </a:rPr>
              <a:t> (</a:t>
            </a:r>
            <a:r>
              <a:rPr lang="el-GR" sz="1100" dirty="0" err="1" smtClean="0">
                <a:latin typeface="Arial Narrow" pitchFamily="34" charset="0"/>
              </a:rPr>
              <a:t>Υπεραπόδοση</a:t>
            </a:r>
            <a:r>
              <a:rPr lang="el-GR" sz="1100" dirty="0" smtClean="0">
                <a:latin typeface="Arial Narrow" pitchFamily="34" charset="0"/>
              </a:rPr>
              <a:t>) σε σχέση με τις Αναδυόμενες Αγορές και τις υπόλοιπες περιφερειακές αγορές της ΕΕ.</a:t>
            </a:r>
          </a:p>
          <a:p>
            <a:pPr lvl="0"/>
            <a:r>
              <a:rPr lang="el-GR" sz="1100" b="1" dirty="0" smtClean="0">
                <a:latin typeface="Arial Narrow" pitchFamily="34" charset="0"/>
              </a:rPr>
              <a:t>Κορυφαίοι Κλάδοι &amp; Μετοχές (</a:t>
            </a:r>
            <a:r>
              <a:rPr lang="el-GR" sz="1100" b="1" dirty="0" err="1" smtClean="0">
                <a:latin typeface="Arial Narrow" pitchFamily="34" charset="0"/>
              </a:rPr>
              <a:t>Overweight</a:t>
            </a:r>
            <a:r>
              <a:rPr lang="el-GR" sz="1100" b="1" dirty="0" smtClean="0">
                <a:latin typeface="Arial Narrow" pitchFamily="34" charset="0"/>
              </a:rPr>
              <a:t>):</a:t>
            </a:r>
            <a:endParaRPr lang="el-GR" sz="1100" dirty="0" smtClean="0">
              <a:latin typeface="Arial Narrow" pitchFamily="34" charset="0"/>
            </a:endParaRPr>
          </a:p>
          <a:p>
            <a:pPr lvl="1"/>
            <a:r>
              <a:rPr lang="el-GR" sz="1100" b="1" dirty="0" smtClean="0">
                <a:latin typeface="Arial Narrow" pitchFamily="34" charset="0"/>
              </a:rPr>
              <a:t>Τράπεζες (</a:t>
            </a:r>
            <a:r>
              <a:rPr lang="el-GR" sz="1100" b="1" dirty="0" err="1" smtClean="0">
                <a:latin typeface="Arial Narrow" pitchFamily="34" charset="0"/>
              </a:rPr>
              <a:t>Banks</a:t>
            </a:r>
            <a:r>
              <a:rPr lang="el-GR" sz="1100" b="1" dirty="0" smtClean="0">
                <a:latin typeface="Arial Narrow" pitchFamily="34" charset="0"/>
              </a:rPr>
              <a:t>):</a:t>
            </a:r>
            <a:r>
              <a:rPr lang="el-GR" sz="1100" dirty="0" smtClean="0">
                <a:latin typeface="Arial Narrow" pitchFamily="34" charset="0"/>
              </a:rPr>
              <a:t> Μετά την αναδιάρθρωση, οι ελληνικές τράπεζες (π.χ., </a:t>
            </a:r>
            <a:r>
              <a:rPr lang="el-GR" sz="1100" b="1" dirty="0" smtClean="0">
                <a:latin typeface="Arial Narrow" pitchFamily="34" charset="0"/>
              </a:rPr>
              <a:t>Εθνική Τράπεζα, </a:t>
            </a:r>
            <a:r>
              <a:rPr lang="el-GR" sz="1100" b="1" dirty="0" err="1" smtClean="0">
                <a:latin typeface="Arial Narrow" pitchFamily="34" charset="0"/>
              </a:rPr>
              <a:t>Alpha</a:t>
            </a:r>
            <a:r>
              <a:rPr lang="el-GR" sz="1100" b="1" dirty="0" smtClean="0">
                <a:latin typeface="Arial Narrow" pitchFamily="34" charset="0"/>
              </a:rPr>
              <a:t> </a:t>
            </a:r>
            <a:r>
              <a:rPr lang="el-GR" sz="1100" b="1" dirty="0" err="1" smtClean="0">
                <a:latin typeface="Arial Narrow" pitchFamily="34" charset="0"/>
              </a:rPr>
              <a:t>Bank</a:t>
            </a:r>
            <a:r>
              <a:rPr lang="el-GR" sz="1100" b="1" dirty="0" smtClean="0">
                <a:latin typeface="Arial Narrow" pitchFamily="34" charset="0"/>
              </a:rPr>
              <a:t>, </a:t>
            </a:r>
            <a:r>
              <a:rPr lang="el-GR" sz="1100" b="1" dirty="0" err="1" smtClean="0">
                <a:latin typeface="Arial Narrow" pitchFamily="34" charset="0"/>
              </a:rPr>
              <a:t>Eurobank</a:t>
            </a:r>
            <a:r>
              <a:rPr lang="el-GR" sz="1100" b="1" dirty="0" smtClean="0">
                <a:latin typeface="Arial Narrow" pitchFamily="34" charset="0"/>
              </a:rPr>
              <a:t>, Πειραιώς</a:t>
            </a:r>
            <a:r>
              <a:rPr lang="el-GR" sz="1100" dirty="0" smtClean="0">
                <a:latin typeface="Arial Narrow" pitchFamily="34" charset="0"/>
              </a:rPr>
              <a:t>) βρίσκονται σε θέση να </a:t>
            </a:r>
            <a:r>
              <a:rPr lang="el-GR" sz="1100" b="1" dirty="0" smtClean="0">
                <a:latin typeface="Arial Narrow" pitchFamily="34" charset="0"/>
              </a:rPr>
              <a:t>επιστρέψουν σημαντικά μερίσματα</a:t>
            </a:r>
            <a:r>
              <a:rPr lang="el-GR" sz="1100" dirty="0" smtClean="0">
                <a:latin typeface="Arial Narrow" pitchFamily="34" charset="0"/>
              </a:rPr>
              <a:t> και να προχωρήσουν σε επαναγορές, ενώ τα NII παραμένουν σε υψηλά επίπεδα. Οι αναλυτές βλέπουν </a:t>
            </a:r>
            <a:r>
              <a:rPr lang="el-GR" sz="1100" b="1" dirty="0" smtClean="0">
                <a:latin typeface="Arial Narrow" pitchFamily="34" charset="0"/>
              </a:rPr>
              <a:t>περιθώριο περαιτέρω αύξησης</a:t>
            </a:r>
            <a:r>
              <a:rPr lang="el-GR" sz="1100" dirty="0" smtClean="0">
                <a:latin typeface="Arial Narrow" pitchFamily="34" charset="0"/>
              </a:rPr>
              <a:t> των τιμών των τραπεζικών μετοχών λόγω της αναβάθμισης της ποιότητας των περιουσιακών στοιχείων.</a:t>
            </a:r>
          </a:p>
          <a:p>
            <a:pPr lvl="1"/>
            <a:r>
              <a:rPr lang="el-GR" sz="1100" b="1" dirty="0" smtClean="0">
                <a:latin typeface="Arial Narrow" pitchFamily="34" charset="0"/>
              </a:rPr>
              <a:t>Ενέργεια (</a:t>
            </a:r>
            <a:r>
              <a:rPr lang="el-GR" sz="1100" b="1" dirty="0" err="1" smtClean="0">
                <a:latin typeface="Arial Narrow" pitchFamily="34" charset="0"/>
              </a:rPr>
              <a:t>Energy</a:t>
            </a:r>
            <a:r>
              <a:rPr lang="el-GR" sz="1100" b="1" dirty="0" smtClean="0">
                <a:latin typeface="Arial Narrow" pitchFamily="34" charset="0"/>
              </a:rPr>
              <a:t>) &amp; Καθαρή Ενέργεια:</a:t>
            </a:r>
            <a:r>
              <a:rPr lang="el-GR" sz="1100" dirty="0" smtClean="0">
                <a:latin typeface="Arial Narrow" pitchFamily="34" charset="0"/>
              </a:rPr>
              <a:t> Εταιρείες που ηγούνται της </a:t>
            </a:r>
            <a:r>
              <a:rPr lang="el-GR" sz="1100" b="1" dirty="0" smtClean="0">
                <a:latin typeface="Arial Narrow" pitchFamily="34" charset="0"/>
              </a:rPr>
              <a:t>πράσινης μετάβασης</a:t>
            </a:r>
            <a:r>
              <a:rPr lang="el-GR" sz="1100" dirty="0" smtClean="0">
                <a:latin typeface="Arial Narrow" pitchFamily="34" charset="0"/>
              </a:rPr>
              <a:t> (</a:t>
            </a:r>
            <a:r>
              <a:rPr lang="el-GR" sz="1100" b="1" dirty="0" smtClean="0">
                <a:latin typeface="Arial Narrow" pitchFamily="34" charset="0"/>
              </a:rPr>
              <a:t>ΔΕΗ</a:t>
            </a:r>
            <a:r>
              <a:rPr lang="el-GR" sz="1100" dirty="0" smtClean="0">
                <a:latin typeface="Arial Narrow" pitchFamily="34" charset="0"/>
              </a:rPr>
              <a:t>, </a:t>
            </a:r>
            <a:r>
              <a:rPr lang="el-GR" sz="1100" b="1" dirty="0" err="1" smtClean="0">
                <a:latin typeface="Arial Narrow" pitchFamily="34" charset="0"/>
              </a:rPr>
              <a:t>Mytilineos</a:t>
            </a:r>
            <a:r>
              <a:rPr lang="el-GR" sz="1100" dirty="0" smtClean="0">
                <a:latin typeface="Arial Narrow" pitchFamily="34" charset="0"/>
              </a:rPr>
              <a:t>) και έχουν ισχυρή παρουσία στο εξωτερικό. Η </a:t>
            </a:r>
            <a:r>
              <a:rPr lang="el-GR" sz="1100" b="1" dirty="0" err="1" smtClean="0">
                <a:latin typeface="Arial Narrow" pitchFamily="34" charset="0"/>
              </a:rPr>
              <a:t>Mytilineos</a:t>
            </a:r>
            <a:r>
              <a:rPr lang="el-GR" sz="1100" dirty="0" smtClean="0">
                <a:latin typeface="Arial Narrow" pitchFamily="34" charset="0"/>
              </a:rPr>
              <a:t> ξεχωρίζει συχνά λόγω του διαφοροποιημένου χαρτοφυλακίου της (</a:t>
            </a:r>
            <a:r>
              <a:rPr lang="el-GR" sz="1100" dirty="0" err="1" smtClean="0">
                <a:latin typeface="Arial Narrow" pitchFamily="34" charset="0"/>
              </a:rPr>
              <a:t>Clean</a:t>
            </a:r>
            <a:r>
              <a:rPr lang="el-GR" sz="1100" dirty="0" smtClean="0">
                <a:latin typeface="Arial Narrow" pitchFamily="34" charset="0"/>
              </a:rPr>
              <a:t> </a:t>
            </a:r>
            <a:r>
              <a:rPr lang="el-GR" sz="1100" dirty="0" err="1" smtClean="0">
                <a:latin typeface="Arial Narrow" pitchFamily="34" charset="0"/>
              </a:rPr>
              <a:t>Energy</a:t>
            </a:r>
            <a:r>
              <a:rPr lang="el-GR" sz="1100" dirty="0" smtClean="0">
                <a:latin typeface="Arial Narrow" pitchFamily="34" charset="0"/>
              </a:rPr>
              <a:t> &amp; </a:t>
            </a:r>
            <a:r>
              <a:rPr lang="el-GR" sz="1100" dirty="0" err="1" smtClean="0">
                <a:latin typeface="Arial Narrow" pitchFamily="34" charset="0"/>
              </a:rPr>
              <a:t>Metals</a:t>
            </a:r>
            <a:r>
              <a:rPr lang="el-GR" sz="1100" dirty="0" smtClean="0">
                <a:latin typeface="Arial Narrow" pitchFamily="34" charset="0"/>
              </a:rPr>
              <a:t>).</a:t>
            </a:r>
          </a:p>
          <a:p>
            <a:pPr lvl="1"/>
            <a:r>
              <a:rPr lang="el-GR" sz="1100" b="1" dirty="0" smtClean="0">
                <a:latin typeface="Arial Narrow" pitchFamily="34" charset="0"/>
              </a:rPr>
              <a:t>Τουρισμός/Μεταφορές:</a:t>
            </a:r>
            <a:r>
              <a:rPr lang="el-GR" sz="1100" dirty="0" smtClean="0">
                <a:latin typeface="Arial Narrow" pitchFamily="34" charset="0"/>
              </a:rPr>
              <a:t> Εταιρείες με ισχυρό τουριστικό αποτύπωμα (</a:t>
            </a:r>
            <a:r>
              <a:rPr lang="el-GR" sz="1100" b="1" dirty="0" smtClean="0">
                <a:latin typeface="Arial Narrow" pitchFamily="34" charset="0"/>
              </a:rPr>
              <a:t>ΟΠΑΠ</a:t>
            </a:r>
            <a:r>
              <a:rPr lang="el-GR" sz="1100" dirty="0" smtClean="0">
                <a:latin typeface="Arial Narrow" pitchFamily="34" charset="0"/>
              </a:rPr>
              <a:t>, </a:t>
            </a:r>
            <a:r>
              <a:rPr lang="el-GR" sz="1100" b="1" dirty="0" smtClean="0">
                <a:latin typeface="Arial Narrow" pitchFamily="34" charset="0"/>
              </a:rPr>
              <a:t>Αεροπορικές</a:t>
            </a:r>
            <a:r>
              <a:rPr lang="el-GR" sz="1100" dirty="0" smtClean="0">
                <a:latin typeface="Arial Narrow" pitchFamily="34" charset="0"/>
              </a:rPr>
              <a:t> κ.λπ.) λόγω της ανθεκτικότητας του ελληνικού τουρισμού.</a:t>
            </a:r>
          </a:p>
          <a:p>
            <a:pPr lvl="0"/>
            <a:r>
              <a:rPr lang="el-GR" sz="1100" b="1" dirty="0" smtClean="0">
                <a:latin typeface="Arial Narrow" pitchFamily="34" charset="0"/>
              </a:rPr>
              <a:t>Προβλέψεις:</a:t>
            </a:r>
            <a:r>
              <a:rPr lang="el-GR" sz="1100" dirty="0" smtClean="0">
                <a:latin typeface="Arial Narrow" pitchFamily="34" charset="0"/>
              </a:rPr>
              <a:t> Οι εκτιμήσεις τοποθετούν τον Γενικό Δείκτη του ΧΑ σε επίπεδα </a:t>
            </a:r>
            <a:r>
              <a:rPr lang="el-GR" sz="1100" b="1" dirty="0" smtClean="0">
                <a:latin typeface="Arial Narrow" pitchFamily="34" charset="0"/>
              </a:rPr>
              <a:t>2.300+</a:t>
            </a:r>
            <a:r>
              <a:rPr lang="el-GR" sz="1100" dirty="0" smtClean="0">
                <a:latin typeface="Arial Narrow" pitchFamily="34" charset="0"/>
              </a:rPr>
              <a:t> μονάδων μέχρι το τέλος του 2026.</a:t>
            </a:r>
          </a:p>
          <a:p>
            <a:r>
              <a:rPr lang="el-GR" sz="1100" b="1" u="sng" dirty="0" smtClean="0">
                <a:latin typeface="Arial Narrow" pitchFamily="34" charset="0"/>
              </a:rPr>
              <a:t>Ομόλογα</a:t>
            </a:r>
            <a:endParaRPr lang="el-GR" sz="1100" u="sng" dirty="0" smtClean="0">
              <a:latin typeface="Arial Narrow" pitchFamily="34" charset="0"/>
            </a:endParaRPr>
          </a:p>
          <a:p>
            <a:pPr lvl="0"/>
            <a:r>
              <a:rPr lang="el-GR" sz="1100" b="1" dirty="0" smtClean="0">
                <a:latin typeface="Arial Narrow" pitchFamily="34" charset="0"/>
              </a:rPr>
              <a:t>Ελληνικά Κρατικά Ομόλογα:</a:t>
            </a:r>
            <a:r>
              <a:rPr lang="el-GR" sz="1100" dirty="0" smtClean="0">
                <a:latin typeface="Arial Narrow" pitchFamily="34" charset="0"/>
              </a:rPr>
              <a:t> Αναμένονται </a:t>
            </a:r>
            <a:r>
              <a:rPr lang="el-GR" sz="1100" b="1" dirty="0" smtClean="0">
                <a:latin typeface="Arial Narrow" pitchFamily="34" charset="0"/>
              </a:rPr>
              <a:t>περαιτέρω μειώσεις</a:t>
            </a:r>
            <a:r>
              <a:rPr lang="el-GR" sz="1100" dirty="0" smtClean="0">
                <a:latin typeface="Arial Narrow" pitchFamily="34" charset="0"/>
              </a:rPr>
              <a:t> στις αποδόσεις, καθώς το </a:t>
            </a:r>
            <a:r>
              <a:rPr lang="el-GR" sz="1100" dirty="0" err="1" smtClean="0">
                <a:latin typeface="Arial Narrow" pitchFamily="34" charset="0"/>
              </a:rPr>
              <a:t>spread</a:t>
            </a:r>
            <a:r>
              <a:rPr lang="el-GR" sz="1100" dirty="0" smtClean="0">
                <a:latin typeface="Arial Narrow" pitchFamily="34" charset="0"/>
              </a:rPr>
              <a:t> έναντι του γερμανικού ομολόγου (</a:t>
            </a:r>
            <a:r>
              <a:rPr lang="el-GR" sz="1100" dirty="0" err="1" smtClean="0">
                <a:latin typeface="Arial Narrow" pitchFamily="34" charset="0"/>
              </a:rPr>
              <a:t>Bund</a:t>
            </a:r>
            <a:r>
              <a:rPr lang="el-GR" sz="1100" dirty="0" smtClean="0">
                <a:latin typeface="Arial Narrow" pitchFamily="34" charset="0"/>
              </a:rPr>
              <a:t>) θα συνεχίσει να στενεύει. Η </a:t>
            </a:r>
            <a:r>
              <a:rPr lang="el-GR" sz="1100" b="1" dirty="0" err="1" smtClean="0">
                <a:latin typeface="Arial Narrow" pitchFamily="34" charset="0"/>
              </a:rPr>
              <a:t>Morgan</a:t>
            </a:r>
            <a:r>
              <a:rPr lang="el-GR" sz="1100" b="1" dirty="0" smtClean="0">
                <a:latin typeface="Arial Narrow" pitchFamily="34" charset="0"/>
              </a:rPr>
              <a:t> </a:t>
            </a:r>
            <a:r>
              <a:rPr lang="el-GR" sz="1100" b="1" dirty="0" err="1" smtClean="0">
                <a:latin typeface="Arial Narrow" pitchFamily="34" charset="0"/>
              </a:rPr>
              <a:t>Stanley</a:t>
            </a:r>
            <a:r>
              <a:rPr lang="el-GR" sz="1100" dirty="0" smtClean="0">
                <a:latin typeface="Arial Narrow" pitchFamily="34" charset="0"/>
              </a:rPr>
              <a:t> και η </a:t>
            </a:r>
            <a:r>
              <a:rPr lang="el-GR" sz="1100" b="1" dirty="0" smtClean="0">
                <a:latin typeface="Arial Narrow" pitchFamily="34" charset="0"/>
              </a:rPr>
              <a:t>UBS</a:t>
            </a:r>
            <a:r>
              <a:rPr lang="el-GR" sz="1100" dirty="0" smtClean="0">
                <a:latin typeface="Arial Narrow" pitchFamily="34" charset="0"/>
              </a:rPr>
              <a:t> προβλέπουν μεγαλύτερες ξένες εισροές στα ελληνικά ομόλογα.</a:t>
            </a:r>
          </a:p>
          <a:p>
            <a:endParaRPr lang="el-GR" sz="1000" dirty="0"/>
          </a:p>
        </p:txBody>
      </p:sp>
      <p:sp>
        <p:nvSpPr>
          <p:cNvPr id="4" name="3 - Θέση περιεχομένου"/>
          <p:cNvSpPr>
            <a:spLocks noGrp="1"/>
          </p:cNvSpPr>
          <p:nvPr>
            <p:ph sz="quarter" idx="2"/>
          </p:nvPr>
        </p:nvSpPr>
        <p:spPr>
          <a:xfrm>
            <a:off x="4648200" y="1027656"/>
            <a:ext cx="4038600" cy="5544616"/>
          </a:xfrm>
        </p:spPr>
        <p:txBody>
          <a:bodyPr>
            <a:normAutofit/>
          </a:bodyPr>
          <a:lstStyle/>
          <a:p>
            <a:r>
              <a:rPr lang="el-GR" sz="1900" b="1" dirty="0" smtClean="0">
                <a:latin typeface="Arial Narrow" pitchFamily="34" charset="0"/>
              </a:rPr>
              <a:t>Ομόλογα &amp; Εμπορεύματα</a:t>
            </a:r>
            <a:endParaRPr lang="el-GR" sz="1900" dirty="0" smtClean="0">
              <a:latin typeface="Arial Narrow" pitchFamily="34" charset="0"/>
            </a:endParaRPr>
          </a:p>
          <a:p>
            <a:pPr lvl="0"/>
            <a:r>
              <a:rPr lang="el-GR" sz="1900" b="1" dirty="0" smtClean="0">
                <a:latin typeface="Arial Narrow" pitchFamily="34" charset="0"/>
              </a:rPr>
              <a:t>Ομόλογα:</a:t>
            </a:r>
            <a:r>
              <a:rPr lang="el-GR" sz="1900" dirty="0" smtClean="0">
                <a:latin typeface="Arial Narrow" pitchFamily="34" charset="0"/>
              </a:rPr>
              <a:t> Προτίμηση σε </a:t>
            </a:r>
            <a:r>
              <a:rPr lang="el-GR" sz="1900" b="1" dirty="0" smtClean="0">
                <a:latin typeface="Arial Narrow" pitchFamily="34" charset="0"/>
              </a:rPr>
              <a:t>Μεσοπρόθεσμα</a:t>
            </a:r>
            <a:r>
              <a:rPr lang="el-GR" sz="1900" dirty="0" smtClean="0">
                <a:latin typeface="Arial Narrow" pitchFamily="34" charset="0"/>
              </a:rPr>
              <a:t> ομόλογα ΗΠΑ, καθώς οι μειώσεις επιτοκίων της </a:t>
            </a:r>
            <a:r>
              <a:rPr lang="el-GR" sz="1900" dirty="0" err="1" smtClean="0">
                <a:latin typeface="Arial Narrow" pitchFamily="34" charset="0"/>
              </a:rPr>
              <a:t>Fed</a:t>
            </a:r>
            <a:r>
              <a:rPr lang="el-GR" sz="1900" dirty="0" smtClean="0">
                <a:latin typeface="Arial Narrow" pitchFamily="34" charset="0"/>
              </a:rPr>
              <a:t> θα ωθήσουν τις αποδόσεις χαμηλότερα, με αποτέλεσμα την αύξηση της τιμής των ομολόγων.</a:t>
            </a:r>
          </a:p>
          <a:p>
            <a:pPr lvl="0"/>
            <a:r>
              <a:rPr lang="el-GR" sz="1900" b="1" dirty="0" smtClean="0">
                <a:latin typeface="Arial Narrow" pitchFamily="34" charset="0"/>
              </a:rPr>
              <a:t>Εμπορεύματα:</a:t>
            </a:r>
            <a:r>
              <a:rPr lang="el-GR" sz="1900" dirty="0" smtClean="0">
                <a:latin typeface="Arial Narrow" pitchFamily="34" charset="0"/>
              </a:rPr>
              <a:t> Συστάσεις για Χρυσό (</a:t>
            </a:r>
            <a:r>
              <a:rPr lang="el-GR" sz="1900" dirty="0" err="1" smtClean="0">
                <a:latin typeface="Arial Narrow" pitchFamily="34" charset="0"/>
              </a:rPr>
              <a:t>Gold</a:t>
            </a:r>
            <a:r>
              <a:rPr lang="el-GR" sz="1900" dirty="0" smtClean="0">
                <a:latin typeface="Arial Narrow" pitchFamily="34" charset="0"/>
              </a:rPr>
              <a:t>) ως αντιστάθμισμα κινδύνου.</a:t>
            </a:r>
          </a:p>
          <a:p>
            <a:endParaRPr lang="el-GR"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90066"/>
          </a:xfrm>
        </p:spPr>
        <p:txBody>
          <a:bodyPr>
            <a:noAutofit/>
          </a:bodyPr>
          <a:lstStyle/>
          <a:p>
            <a:r>
              <a:rPr lang="en-US" sz="2800" b="1" dirty="0" smtClean="0">
                <a:solidFill>
                  <a:srgbClr val="FFC000"/>
                </a:solidFill>
              </a:rPr>
              <a:t>Solidus </a:t>
            </a:r>
            <a:r>
              <a:rPr lang="en-GB" sz="2800" b="1" dirty="0" smtClean="0">
                <a:solidFill>
                  <a:srgbClr val="FFC000"/>
                </a:solidFill>
              </a:rPr>
              <a:t>Focus </a:t>
            </a:r>
            <a:r>
              <a:rPr lang="en-US" sz="2800" b="1" dirty="0" smtClean="0">
                <a:solidFill>
                  <a:srgbClr val="FFC000"/>
                </a:solidFill>
              </a:rPr>
              <a:t> List </a:t>
            </a:r>
            <a:endParaRPr lang="el-GR" sz="2800" b="1" dirty="0">
              <a:solidFill>
                <a:srgbClr val="FFC000"/>
              </a:solidFill>
            </a:endParaRPr>
          </a:p>
        </p:txBody>
      </p:sp>
      <p:sp>
        <p:nvSpPr>
          <p:cNvPr id="3" name="2 - Θέση περιεχομένου"/>
          <p:cNvSpPr>
            <a:spLocks noGrp="1"/>
          </p:cNvSpPr>
          <p:nvPr>
            <p:ph sz="quarter" idx="1"/>
          </p:nvPr>
        </p:nvSpPr>
        <p:spPr>
          <a:xfrm>
            <a:off x="457200" y="764704"/>
            <a:ext cx="4038600" cy="5544616"/>
          </a:xfrm>
        </p:spPr>
        <p:txBody>
          <a:bodyPr>
            <a:normAutofit fontScale="25000" lnSpcReduction="20000"/>
          </a:bodyPr>
          <a:lstStyle/>
          <a:p>
            <a:r>
              <a:rPr lang="en-US" sz="8000" b="1" dirty="0" smtClean="0">
                <a:solidFill>
                  <a:srgbClr val="FF0000"/>
                </a:solidFill>
              </a:rPr>
              <a:t>US</a:t>
            </a:r>
          </a:p>
          <a:p>
            <a:r>
              <a:rPr lang="en-US" sz="5600" b="1" dirty="0" smtClean="0">
                <a:latin typeface="Arial Narrow" pitchFamily="34" charset="0"/>
              </a:rPr>
              <a:t>AVGO</a:t>
            </a:r>
            <a:r>
              <a:rPr lang="en-US" sz="5600" dirty="0" smtClean="0">
                <a:latin typeface="Arial Narrow" pitchFamily="34" charset="0"/>
              </a:rPr>
              <a:t>  - Designs and supplies a range of semiconductors , enterprise software and security solutions</a:t>
            </a:r>
          </a:p>
          <a:p>
            <a:r>
              <a:rPr lang="en-US" sz="5600" b="1" dirty="0" smtClean="0">
                <a:latin typeface="Arial Narrow" pitchFamily="34" charset="0"/>
              </a:rPr>
              <a:t>INTC  - </a:t>
            </a:r>
            <a:r>
              <a:rPr lang="en-US" sz="5600" dirty="0" smtClean="0">
                <a:latin typeface="Arial Narrow" pitchFamily="34" charset="0"/>
              </a:rPr>
              <a:t>Most advanced chip maker with major stakeholders.</a:t>
            </a:r>
          </a:p>
          <a:p>
            <a:r>
              <a:rPr lang="en-US" sz="5600" b="1" dirty="0" err="1" smtClean="0">
                <a:latin typeface="Arial Narrow" pitchFamily="34" charset="0"/>
              </a:rPr>
              <a:t>Nvidia</a:t>
            </a:r>
            <a:r>
              <a:rPr lang="en-US" sz="5600" b="1" dirty="0" smtClean="0">
                <a:latin typeface="Arial Narrow" pitchFamily="34" charset="0"/>
              </a:rPr>
              <a:t> (NVDA)</a:t>
            </a:r>
            <a:r>
              <a:rPr lang="en-US" sz="5600" dirty="0" smtClean="0">
                <a:latin typeface="Arial Narrow" pitchFamily="34" charset="0"/>
              </a:rPr>
              <a:t> — High-conviction “franchise pick” at Jefferies for AI infrastructure dominance.</a:t>
            </a:r>
          </a:p>
          <a:p>
            <a:r>
              <a:rPr lang="en-US" sz="5600" b="1" dirty="0" err="1" smtClean="0">
                <a:latin typeface="Arial Narrow" pitchFamily="34" charset="0"/>
              </a:rPr>
              <a:t>Arista</a:t>
            </a:r>
            <a:r>
              <a:rPr lang="en-US" sz="5600" b="1" dirty="0" smtClean="0">
                <a:latin typeface="Arial Narrow" pitchFamily="34" charset="0"/>
              </a:rPr>
              <a:t> Networks(ANET)   </a:t>
            </a:r>
            <a:r>
              <a:rPr lang="en-US" sz="5600" dirty="0" smtClean="0">
                <a:latin typeface="Arial Narrow" pitchFamily="34" charset="0"/>
              </a:rPr>
              <a:t>- Network Infrastructure Crucial enablement role in massive AI </a:t>
            </a:r>
            <a:r>
              <a:rPr lang="en-US" sz="5600" dirty="0" err="1" smtClean="0">
                <a:latin typeface="Arial Narrow" pitchFamily="34" charset="0"/>
              </a:rPr>
              <a:t>buildout</a:t>
            </a:r>
            <a:r>
              <a:rPr lang="en-US" sz="5600" dirty="0" smtClean="0">
                <a:latin typeface="Arial Narrow" pitchFamily="34" charset="0"/>
              </a:rPr>
              <a:t> </a:t>
            </a:r>
          </a:p>
          <a:p>
            <a:r>
              <a:rPr lang="en-US" sz="5600" b="1" dirty="0" smtClean="0">
                <a:latin typeface="Arial Narrow" pitchFamily="34" charset="0"/>
              </a:rPr>
              <a:t>Alphabet (GOOG / GOOGL)</a:t>
            </a:r>
            <a:r>
              <a:rPr lang="en-US" sz="5600" dirty="0" smtClean="0">
                <a:latin typeface="Arial Narrow" pitchFamily="34" charset="0"/>
              </a:rPr>
              <a:t> — Growth stock highlighted among best to own in 2026</a:t>
            </a:r>
          </a:p>
          <a:p>
            <a:r>
              <a:rPr lang="en-US" sz="5600" b="1" dirty="0" err="1" smtClean="0">
                <a:latin typeface="Arial Narrow" pitchFamily="34" charset="0"/>
              </a:rPr>
              <a:t>Walmart</a:t>
            </a:r>
            <a:r>
              <a:rPr lang="en-US" sz="5600" b="1" dirty="0" smtClean="0">
                <a:latin typeface="Arial Narrow" pitchFamily="34" charset="0"/>
              </a:rPr>
              <a:t> (WMT)</a:t>
            </a:r>
            <a:r>
              <a:rPr lang="en-US" sz="5600" dirty="0" smtClean="0">
                <a:latin typeface="Arial Narrow" pitchFamily="34" charset="0"/>
              </a:rPr>
              <a:t> — Included in CIO 2026 “top six” for retail + AI-driven growth. </a:t>
            </a:r>
          </a:p>
          <a:p>
            <a:r>
              <a:rPr lang="en-US" sz="5600" b="1" dirty="0" smtClean="0">
                <a:latin typeface="Arial Narrow" pitchFamily="34" charset="0"/>
              </a:rPr>
              <a:t>AMD</a:t>
            </a:r>
            <a:r>
              <a:rPr lang="en-US" sz="5600" dirty="0" smtClean="0">
                <a:latin typeface="Arial Narrow" pitchFamily="34" charset="0"/>
              </a:rPr>
              <a:t> — Positioned to benefit from AI demand shift into </a:t>
            </a:r>
            <a:r>
              <a:rPr lang="en-US" sz="5600" dirty="0" err="1" smtClean="0">
                <a:latin typeface="Arial Narrow" pitchFamily="34" charset="0"/>
              </a:rPr>
              <a:t>inferencing</a:t>
            </a:r>
            <a:r>
              <a:rPr lang="en-US" sz="5600" dirty="0" smtClean="0">
                <a:latin typeface="Arial Narrow" pitchFamily="34" charset="0"/>
              </a:rPr>
              <a:t> hardware. </a:t>
            </a:r>
          </a:p>
          <a:p>
            <a:r>
              <a:rPr lang="en-US" sz="5600" b="1" dirty="0" err="1" smtClean="0">
                <a:latin typeface="Arial Narrow" pitchFamily="34" charset="0"/>
              </a:rPr>
              <a:t>CrowdStrike</a:t>
            </a:r>
            <a:r>
              <a:rPr lang="en-US" sz="5600" b="1" dirty="0" smtClean="0">
                <a:latin typeface="Arial Narrow" pitchFamily="34" charset="0"/>
              </a:rPr>
              <a:t> (CRWD)</a:t>
            </a:r>
            <a:r>
              <a:rPr lang="en-US" sz="5600" dirty="0" smtClean="0">
                <a:latin typeface="Arial Narrow" pitchFamily="34" charset="0"/>
              </a:rPr>
              <a:t> — Leading </a:t>
            </a:r>
            <a:r>
              <a:rPr lang="en-US" sz="5600" dirty="0" err="1" smtClean="0">
                <a:latin typeface="Arial Narrow" pitchFamily="34" charset="0"/>
              </a:rPr>
              <a:t>cybersecurity</a:t>
            </a:r>
            <a:r>
              <a:rPr lang="en-US" sz="5600" dirty="0" smtClean="0">
                <a:latin typeface="Arial Narrow" pitchFamily="34" charset="0"/>
              </a:rPr>
              <a:t> firm riding AI/security trends</a:t>
            </a:r>
          </a:p>
          <a:p>
            <a:r>
              <a:rPr lang="en-US" sz="5600" b="1" dirty="0" smtClean="0">
                <a:latin typeface="Arial Narrow" pitchFamily="34" charset="0"/>
              </a:rPr>
              <a:t>Quanta Services (PWR)</a:t>
            </a:r>
            <a:r>
              <a:rPr lang="en-US" sz="5600" dirty="0" smtClean="0">
                <a:latin typeface="Arial Narrow" pitchFamily="34" charset="0"/>
              </a:rPr>
              <a:t> — Power infrastructure poised for electrification demand.</a:t>
            </a:r>
          </a:p>
          <a:p>
            <a:r>
              <a:rPr lang="en-US" sz="5600" b="1" dirty="0" err="1" smtClean="0">
                <a:latin typeface="Arial Narrow" pitchFamily="34" charset="0"/>
              </a:rPr>
              <a:t>Linde</a:t>
            </a:r>
            <a:r>
              <a:rPr lang="en-US" sz="5600" b="1" dirty="0" smtClean="0">
                <a:latin typeface="Arial Narrow" pitchFamily="34" charset="0"/>
              </a:rPr>
              <a:t> (LIN) </a:t>
            </a:r>
            <a:r>
              <a:rPr lang="en-US" sz="5600" dirty="0" smtClean="0">
                <a:latin typeface="Arial Narrow" pitchFamily="34" charset="0"/>
              </a:rPr>
              <a:t>- Basic Materials/</a:t>
            </a:r>
            <a:r>
              <a:rPr lang="en-US" sz="5600" dirty="0" err="1" smtClean="0">
                <a:latin typeface="Arial Narrow" pitchFamily="34" charset="0"/>
              </a:rPr>
              <a:t>IndustrialsBenefiting</a:t>
            </a:r>
            <a:r>
              <a:rPr lang="en-US" sz="5600" dirty="0" smtClean="0">
                <a:latin typeface="Arial Narrow" pitchFamily="34" charset="0"/>
              </a:rPr>
              <a:t> from </a:t>
            </a:r>
            <a:r>
              <a:rPr lang="en-US" sz="5600" dirty="0" err="1" smtClean="0">
                <a:latin typeface="Arial Narrow" pitchFamily="34" charset="0"/>
              </a:rPr>
              <a:t>capex</a:t>
            </a:r>
            <a:r>
              <a:rPr lang="en-US" sz="5600" dirty="0" smtClean="0">
                <a:latin typeface="Arial Narrow" pitchFamily="34" charset="0"/>
              </a:rPr>
              <a:t> surge/on-shoring trends</a:t>
            </a:r>
          </a:p>
          <a:p>
            <a:r>
              <a:rPr lang="en-US" sz="5600" dirty="0" err="1" smtClean="0">
                <a:latin typeface="Arial Narrow" pitchFamily="34" charset="0"/>
              </a:rPr>
              <a:t>ServiceNow</a:t>
            </a:r>
            <a:r>
              <a:rPr lang="en-US" sz="5600" dirty="0" smtClean="0">
                <a:latin typeface="Arial Narrow" pitchFamily="34" charset="0"/>
              </a:rPr>
              <a:t> (NOW)Information Technology (AI 2.0/Software)Enterprise adoption facilitating productivity gains</a:t>
            </a:r>
          </a:p>
          <a:p>
            <a:r>
              <a:rPr lang="en-US" sz="5600" b="1" dirty="0" smtClean="0">
                <a:latin typeface="Arial Narrow" pitchFamily="34" charset="0"/>
              </a:rPr>
              <a:t>OKLO </a:t>
            </a:r>
            <a:r>
              <a:rPr lang="en-US" sz="5600" dirty="0" smtClean="0">
                <a:latin typeface="Arial Narrow" pitchFamily="34" charset="0"/>
              </a:rPr>
              <a:t> - provide clean, reliable energy at scale</a:t>
            </a:r>
          </a:p>
          <a:p>
            <a:r>
              <a:rPr lang="en-US" sz="5600" b="1" dirty="0" smtClean="0">
                <a:latin typeface="Arial Narrow" pitchFamily="34" charset="0"/>
              </a:rPr>
              <a:t>SMR</a:t>
            </a:r>
            <a:r>
              <a:rPr lang="en-US" sz="5600" dirty="0" smtClean="0">
                <a:latin typeface="Arial Narrow" pitchFamily="34" charset="0"/>
              </a:rPr>
              <a:t> – Small modular reactor nuclear technology </a:t>
            </a:r>
          </a:p>
          <a:p>
            <a:endParaRPr lang="el-GR" dirty="0"/>
          </a:p>
        </p:txBody>
      </p:sp>
      <p:sp>
        <p:nvSpPr>
          <p:cNvPr id="4" name="3 - Θέση περιεχομένου"/>
          <p:cNvSpPr>
            <a:spLocks noGrp="1"/>
          </p:cNvSpPr>
          <p:nvPr>
            <p:ph sz="quarter" idx="2"/>
          </p:nvPr>
        </p:nvSpPr>
        <p:spPr>
          <a:xfrm>
            <a:off x="4648200" y="908720"/>
            <a:ext cx="4038600" cy="5400600"/>
          </a:xfrm>
        </p:spPr>
        <p:txBody>
          <a:bodyPr>
            <a:normAutofit fontScale="25000" lnSpcReduction="20000"/>
          </a:bodyPr>
          <a:lstStyle/>
          <a:p>
            <a:r>
              <a:rPr lang="en-US" sz="7200" b="1" dirty="0" smtClean="0">
                <a:solidFill>
                  <a:srgbClr val="FF0000"/>
                </a:solidFill>
                <a:latin typeface="Arial Narrow" pitchFamily="34" charset="0"/>
              </a:rPr>
              <a:t>Europe </a:t>
            </a:r>
          </a:p>
          <a:p>
            <a:r>
              <a:rPr lang="en-US" sz="4800" b="1" dirty="0" smtClean="0">
                <a:latin typeface="Arial Narrow" pitchFamily="34" charset="0"/>
              </a:rPr>
              <a:t>ASML Holding (Netherlands)</a:t>
            </a:r>
            <a:r>
              <a:rPr lang="en-US" sz="4800" dirty="0" smtClean="0">
                <a:latin typeface="Arial Narrow" pitchFamily="34" charset="0"/>
              </a:rPr>
              <a:t> — Semiconductor equipment leader, upgraded to Buy for long-term growth.</a:t>
            </a:r>
          </a:p>
          <a:p>
            <a:r>
              <a:rPr lang="en-US" sz="4800" b="1" dirty="0" smtClean="0">
                <a:latin typeface="Arial Narrow" pitchFamily="34" charset="0"/>
              </a:rPr>
              <a:t>AXA (France)</a:t>
            </a:r>
            <a:r>
              <a:rPr lang="en-US" sz="4800" dirty="0" smtClean="0">
                <a:latin typeface="Arial Narrow" pitchFamily="34" charset="0"/>
              </a:rPr>
              <a:t> — Buy recommendation with attractive dividend potential. </a:t>
            </a:r>
          </a:p>
          <a:p>
            <a:r>
              <a:rPr lang="en-US" sz="4800" b="1" dirty="0" smtClean="0">
                <a:latin typeface="Arial Narrow" pitchFamily="34" charset="0"/>
              </a:rPr>
              <a:t>UBS </a:t>
            </a:r>
            <a:r>
              <a:rPr lang="en-US" sz="4800" dirty="0" smtClean="0">
                <a:latin typeface="Arial Narrow" pitchFamily="34" charset="0"/>
              </a:rPr>
              <a:t>- Highlighted by JPMorgan for its exceptional cost discipline, keeping cost growth contained at 2% to 3%, significantly below the 5% to 10% increases seen among US peers.</a:t>
            </a:r>
          </a:p>
          <a:p>
            <a:r>
              <a:rPr lang="en-US" sz="4800" b="1" dirty="0" smtClean="0">
                <a:latin typeface="Arial Narrow" pitchFamily="34" charset="0"/>
              </a:rPr>
              <a:t>Barclays Plc (BARC):</a:t>
            </a:r>
            <a:r>
              <a:rPr lang="en-US" sz="4800" dirty="0" smtClean="0">
                <a:latin typeface="Arial Narrow" pitchFamily="34" charset="0"/>
              </a:rPr>
              <a:t> Recommended as a deep-value stock, trading at approximately seven times earnings, substantially cheaper than US rivals like Goldman Sachs (15x earnings).</a:t>
            </a:r>
          </a:p>
          <a:p>
            <a:r>
              <a:rPr lang="en-US" sz="4800" b="1" dirty="0" smtClean="0">
                <a:latin typeface="Arial Narrow" pitchFamily="34" charset="0"/>
              </a:rPr>
              <a:t>NN Group (Netherlands)</a:t>
            </a:r>
            <a:r>
              <a:rPr lang="en-US" sz="4800" dirty="0" smtClean="0">
                <a:latin typeface="Arial Narrow" pitchFamily="34" charset="0"/>
              </a:rPr>
              <a:t> — Strong earnings growth outlook.</a:t>
            </a:r>
          </a:p>
          <a:p>
            <a:r>
              <a:rPr lang="en-US" sz="4800" b="1" dirty="0" smtClean="0">
                <a:latin typeface="Arial Narrow" pitchFamily="34" charset="0"/>
              </a:rPr>
              <a:t>Siemens Energy</a:t>
            </a:r>
            <a:r>
              <a:rPr lang="en-US" sz="4800" dirty="0" smtClean="0">
                <a:latin typeface="Arial Narrow" pitchFamily="34" charset="0"/>
              </a:rPr>
              <a:t> — Renewable power &amp; grid tech</a:t>
            </a:r>
          </a:p>
          <a:p>
            <a:r>
              <a:rPr lang="en-US" sz="4800" b="1" dirty="0" err="1" smtClean="0">
                <a:latin typeface="Arial Narrow" pitchFamily="34" charset="0"/>
              </a:rPr>
              <a:t>Rheinmetall</a:t>
            </a:r>
            <a:r>
              <a:rPr lang="en-US" sz="4800" b="1" dirty="0" smtClean="0">
                <a:latin typeface="Arial Narrow" pitchFamily="34" charset="0"/>
              </a:rPr>
              <a:t> AG / BAE Systems</a:t>
            </a:r>
            <a:r>
              <a:rPr lang="en-US" sz="4800" dirty="0" smtClean="0">
                <a:latin typeface="Arial Narrow" pitchFamily="34" charset="0"/>
              </a:rPr>
              <a:t> — Defense spend beneficiaries</a:t>
            </a:r>
          </a:p>
          <a:p>
            <a:r>
              <a:rPr lang="en-US" sz="4800" b="1" dirty="0" smtClean="0">
                <a:latin typeface="Arial Narrow" pitchFamily="34" charset="0"/>
              </a:rPr>
              <a:t>Novo Nordisk, AstraZeneca</a:t>
            </a:r>
            <a:r>
              <a:rPr lang="en-US" sz="4800" dirty="0" smtClean="0">
                <a:latin typeface="Arial Narrow" pitchFamily="34" charset="0"/>
              </a:rPr>
              <a:t> — Healthcare growth via innovative drugs</a:t>
            </a:r>
          </a:p>
          <a:p>
            <a:r>
              <a:rPr lang="en-US" sz="4800" b="1" dirty="0" smtClean="0">
                <a:latin typeface="Arial Narrow" pitchFamily="34" charset="0"/>
              </a:rPr>
              <a:t>LVMH, </a:t>
            </a:r>
            <a:r>
              <a:rPr lang="en-US" sz="4800" b="1" dirty="0" err="1" smtClean="0">
                <a:latin typeface="Arial Narrow" pitchFamily="34" charset="0"/>
              </a:rPr>
              <a:t>Hermès</a:t>
            </a:r>
            <a:r>
              <a:rPr lang="en-US" sz="4800" dirty="0" smtClean="0">
                <a:latin typeface="Arial Narrow" pitchFamily="34" charset="0"/>
              </a:rPr>
              <a:t> — Luxury demand resilience</a:t>
            </a:r>
          </a:p>
          <a:p>
            <a:endParaRPr lang="en-US" sz="5600" dirty="0" smtClean="0">
              <a:latin typeface="Arial Narrow" pitchFamily="34" charset="0"/>
            </a:endParaRPr>
          </a:p>
          <a:p>
            <a:r>
              <a:rPr lang="en-US" sz="7200" b="1" dirty="0" smtClean="0">
                <a:solidFill>
                  <a:srgbClr val="FF0000"/>
                </a:solidFill>
                <a:latin typeface="Arial Narrow" pitchFamily="34" charset="0"/>
              </a:rPr>
              <a:t>Asia</a:t>
            </a:r>
          </a:p>
          <a:p>
            <a:r>
              <a:rPr lang="en-US" sz="5600" b="1" dirty="0" smtClean="0">
                <a:latin typeface="Arial Narrow" pitchFamily="34" charset="0"/>
              </a:rPr>
              <a:t>Taiwan Semiconductor (TSM)</a:t>
            </a:r>
            <a:r>
              <a:rPr lang="en-US" sz="5600" dirty="0" smtClean="0">
                <a:latin typeface="Arial Narrow" pitchFamily="34" charset="0"/>
              </a:rPr>
              <a:t> — Standout Asia-linked chip powerhouse on top global stock lists.</a:t>
            </a:r>
          </a:p>
          <a:p>
            <a:r>
              <a:rPr lang="en-US" sz="5600" b="1" dirty="0" smtClean="0">
                <a:latin typeface="Arial Narrow" pitchFamily="34" charset="0"/>
              </a:rPr>
              <a:t>Japan Nikkei 225  ETF</a:t>
            </a:r>
          </a:p>
          <a:p>
            <a:r>
              <a:rPr lang="en-US" sz="5600" b="1" dirty="0" smtClean="0">
                <a:latin typeface="Arial Narrow" pitchFamily="34" charset="0"/>
              </a:rPr>
              <a:t>India ETF </a:t>
            </a:r>
          </a:p>
          <a:p>
            <a:endParaRPr lang="en-US" dirty="0" smtClean="0"/>
          </a:p>
          <a:p>
            <a:endParaRPr lang="el-GR"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82594"/>
          </a:xfrm>
        </p:spPr>
        <p:txBody>
          <a:bodyPr/>
          <a:lstStyle/>
          <a:p>
            <a:r>
              <a:rPr lang="en-GB" b="1" dirty="0" smtClean="0">
                <a:solidFill>
                  <a:srgbClr val="FFC000"/>
                </a:solidFill>
              </a:rPr>
              <a:t>Solidus Focus List - </a:t>
            </a:r>
            <a:r>
              <a:rPr lang="en-GB" sz="2400" b="1" dirty="0" smtClean="0">
                <a:solidFill>
                  <a:srgbClr val="FFC000"/>
                </a:solidFill>
              </a:rPr>
              <a:t>XA</a:t>
            </a:r>
            <a:endParaRPr lang="en-US" sz="2400" b="1" dirty="0">
              <a:solidFill>
                <a:srgbClr val="FFC000"/>
              </a:solidFill>
            </a:endParaRPr>
          </a:p>
        </p:txBody>
      </p:sp>
      <p:sp>
        <p:nvSpPr>
          <p:cNvPr id="3" name="Content Placeholder 2"/>
          <p:cNvSpPr>
            <a:spLocks noGrp="1"/>
          </p:cNvSpPr>
          <p:nvPr>
            <p:ph sz="quarter" idx="1"/>
          </p:nvPr>
        </p:nvSpPr>
        <p:spPr>
          <a:xfrm>
            <a:off x="457200" y="1071546"/>
            <a:ext cx="3657600" cy="5100654"/>
          </a:xfrm>
        </p:spPr>
        <p:txBody>
          <a:bodyPr>
            <a:normAutofit/>
          </a:bodyPr>
          <a:lstStyle/>
          <a:p>
            <a:r>
              <a:rPr lang="el-GR" sz="1800" dirty="0" smtClean="0"/>
              <a:t>ΕΤΕ</a:t>
            </a:r>
          </a:p>
          <a:p>
            <a:r>
              <a:rPr lang="el-GR" sz="1800" dirty="0" smtClean="0"/>
              <a:t>ΠΕΙΡ</a:t>
            </a:r>
          </a:p>
          <a:p>
            <a:r>
              <a:rPr lang="en-US" sz="1800" dirty="0" smtClean="0"/>
              <a:t>BOCHGR</a:t>
            </a:r>
          </a:p>
          <a:p>
            <a:r>
              <a:rPr lang="el-GR" sz="1800" dirty="0" smtClean="0"/>
              <a:t>ΕΛΧΑ</a:t>
            </a:r>
          </a:p>
          <a:p>
            <a:r>
              <a:rPr lang="el-GR" sz="1800" dirty="0" smtClean="0"/>
              <a:t>ΔΕΗ</a:t>
            </a:r>
          </a:p>
          <a:p>
            <a:r>
              <a:rPr lang="el-GR" sz="1800" dirty="0" smtClean="0"/>
              <a:t>ΜΥΤΙΛ</a:t>
            </a:r>
            <a:endParaRPr lang="en-GB" sz="1800" dirty="0" smtClean="0"/>
          </a:p>
          <a:p>
            <a:r>
              <a:rPr lang="en-GB" sz="1800" dirty="0" smtClean="0"/>
              <a:t>TIT</a:t>
            </a:r>
            <a:endParaRPr lang="el-GR" sz="1800" dirty="0" smtClean="0"/>
          </a:p>
          <a:p>
            <a:r>
              <a:rPr lang="el-GR" sz="1800" dirty="0" smtClean="0"/>
              <a:t>ΕΛΠΕ</a:t>
            </a:r>
          </a:p>
          <a:p>
            <a:r>
              <a:rPr lang="el-GR" sz="1800" dirty="0" smtClean="0"/>
              <a:t>ΟΠΑΠ</a:t>
            </a:r>
            <a:endParaRPr lang="en-US" sz="1800" dirty="0"/>
          </a:p>
        </p:txBody>
      </p:sp>
      <p:sp>
        <p:nvSpPr>
          <p:cNvPr id="4" name="Content Placeholder 3"/>
          <p:cNvSpPr>
            <a:spLocks noGrp="1"/>
          </p:cNvSpPr>
          <p:nvPr>
            <p:ph sz="quarter" idx="2"/>
          </p:nvPr>
        </p:nvSpPr>
        <p:spPr>
          <a:xfrm>
            <a:off x="4270248" y="1071546"/>
            <a:ext cx="3657600" cy="5100654"/>
          </a:xfrm>
        </p:spPr>
        <p:txBody>
          <a:bodyPr/>
          <a:lstStyle/>
          <a:p>
            <a:r>
              <a:rPr lang="en-US" sz="2000" dirty="0" smtClean="0"/>
              <a:t>AKTR</a:t>
            </a:r>
          </a:p>
          <a:p>
            <a:r>
              <a:rPr lang="el-GR" sz="2000" dirty="0" smtClean="0"/>
              <a:t>ΠΛΑΘ</a:t>
            </a:r>
          </a:p>
          <a:p>
            <a:r>
              <a:rPr lang="el-GR" sz="2000" dirty="0" smtClean="0"/>
              <a:t>ΙΝΤΕΚ</a:t>
            </a:r>
            <a:endParaRPr lang="en-US" sz="2000" dirty="0" smtClean="0"/>
          </a:p>
          <a:p>
            <a:r>
              <a:rPr lang="el-GR" sz="2000" dirty="0" smtClean="0"/>
              <a:t>ΠΡΟΦ</a:t>
            </a:r>
          </a:p>
          <a:p>
            <a:r>
              <a:rPr lang="el-GR" sz="2000" dirty="0" smtClean="0"/>
              <a:t>ΑΕΜ</a:t>
            </a:r>
            <a:endParaRPr lang="en-GB" sz="2000" dirty="0" smtClean="0"/>
          </a:p>
          <a:p>
            <a:r>
              <a:rPr lang="el-GR" sz="2000" dirty="0" smtClean="0"/>
              <a:t>ΕΥΔΑΠ</a:t>
            </a:r>
          </a:p>
          <a:p>
            <a:r>
              <a:rPr lang="el-GR" sz="2000" dirty="0" smtClean="0"/>
              <a:t>ΑΣΚΟ</a:t>
            </a:r>
          </a:p>
          <a:p>
            <a:endParaRPr lang="el-GR" dirty="0" smtClean="0"/>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Labor Expectations  - Dec.</a:t>
            </a:r>
            <a:endParaRPr lang="el-GR" dirty="0"/>
          </a:p>
        </p:txBody>
      </p:sp>
      <p:sp>
        <p:nvSpPr>
          <p:cNvPr id="3" name="2 - Θέση περιεχομένου"/>
          <p:cNvSpPr>
            <a:spLocks noGrp="1"/>
          </p:cNvSpPr>
          <p:nvPr>
            <p:ph sz="quarter" idx="1"/>
          </p:nvPr>
        </p:nvSpPr>
        <p:spPr/>
        <p:txBody>
          <a:bodyPr>
            <a:normAutofit fontScale="70000" lnSpcReduction="20000"/>
          </a:bodyPr>
          <a:lstStyle/>
          <a:p>
            <a:r>
              <a:rPr lang="en-US" dirty="0" smtClean="0"/>
              <a:t>Consumer sentiment perked up in December now that the government finally reopened</a:t>
            </a:r>
          </a:p>
          <a:p>
            <a:r>
              <a:rPr lang="en-US" dirty="0" smtClean="0"/>
              <a:t>inflation expectations eased a touch</a:t>
            </a:r>
          </a:p>
          <a:p>
            <a:r>
              <a:rPr lang="en-US" dirty="0" smtClean="0"/>
              <a:t>future expectations brightened</a:t>
            </a:r>
          </a:p>
          <a:p>
            <a:r>
              <a:rPr lang="en-US" dirty="0" smtClean="0"/>
              <a:t>current conditions actually slipped </a:t>
            </a:r>
          </a:p>
          <a:p>
            <a:r>
              <a:rPr lang="en-US" dirty="0" smtClean="0"/>
              <a:t>most people still expect unemployment to rise </a:t>
            </a:r>
          </a:p>
          <a:p>
            <a:r>
              <a:rPr lang="en-US" dirty="0" smtClean="0"/>
              <a:t>inflation is viewed as lingering like an unwanted houseguest</a:t>
            </a:r>
          </a:p>
          <a:p>
            <a:r>
              <a:rPr lang="en-US" dirty="0" smtClean="0"/>
              <a:t>In short, the mood has improved, but no one’s breaking out the confetti just yet.</a:t>
            </a:r>
            <a:endParaRPr lang="el-GR" dirty="0" smtClean="0"/>
          </a:p>
          <a:p>
            <a:endParaRPr lang="el-GR" dirty="0"/>
          </a:p>
        </p:txBody>
      </p:sp>
      <p:pic>
        <p:nvPicPr>
          <p:cNvPr id="5" name="ember3266" descr="chart, histogram"/>
          <p:cNvPicPr>
            <a:picLocks noGrp="1"/>
          </p:cNvPicPr>
          <p:nvPr>
            <p:ph sz="quarter" idx="2"/>
          </p:nvPr>
        </p:nvPicPr>
        <p:blipFill>
          <a:blip r:embed="rId2" cstate="print"/>
          <a:stretch>
            <a:fillRect/>
          </a:stretch>
        </p:blipFill>
        <p:spPr bwMode="auto">
          <a:xfrm>
            <a:off x="4286248" y="1643050"/>
            <a:ext cx="4143404" cy="392909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707678"/>
          </a:xfrm>
        </p:spPr>
        <p:txBody>
          <a:bodyPr>
            <a:normAutofit/>
          </a:bodyPr>
          <a:lstStyle/>
          <a:p>
            <a:r>
              <a:rPr lang="en-US" dirty="0" smtClean="0"/>
              <a:t>Payrolls : Looks strong , but………</a:t>
            </a:r>
            <a:endParaRPr lang="el-GR" dirty="0"/>
          </a:p>
        </p:txBody>
      </p:sp>
      <p:sp>
        <p:nvSpPr>
          <p:cNvPr id="4" name="3 - Θέση κειμένου"/>
          <p:cNvSpPr>
            <a:spLocks noGrp="1"/>
          </p:cNvSpPr>
          <p:nvPr>
            <p:ph type="body" idx="2"/>
          </p:nvPr>
        </p:nvSpPr>
        <p:spPr/>
        <p:txBody>
          <a:bodyPr>
            <a:normAutofit fontScale="25000" lnSpcReduction="20000"/>
          </a:bodyPr>
          <a:lstStyle/>
          <a:p>
            <a:r>
              <a:rPr lang="en-US" sz="4000" dirty="0">
                <a:latin typeface="Arial" pitchFamily="34" charset="0"/>
                <a:cs typeface="Arial" pitchFamily="34" charset="0"/>
              </a:rPr>
              <a:t>Over the past year, 92% of all job gains have come from just three sectors:</a:t>
            </a:r>
            <a:br>
              <a:rPr lang="en-US" sz="4000" dirty="0">
                <a:latin typeface="Arial" pitchFamily="34" charset="0"/>
                <a:cs typeface="Arial" pitchFamily="34" charset="0"/>
              </a:rPr>
            </a:br>
            <a:r>
              <a:rPr lang="en-US" sz="4000" dirty="0">
                <a:latin typeface="Arial" pitchFamily="34" charset="0"/>
                <a:cs typeface="Arial" pitchFamily="34" charset="0"/>
              </a:rPr>
              <a:t/>
            </a:r>
            <a:br>
              <a:rPr lang="en-US" sz="4000" dirty="0">
                <a:latin typeface="Arial" pitchFamily="34" charset="0"/>
                <a:cs typeface="Arial" pitchFamily="34" charset="0"/>
              </a:rPr>
            </a:br>
            <a:r>
              <a:rPr lang="en-US" sz="4000" dirty="0">
                <a:latin typeface="Arial" pitchFamily="34" charset="0"/>
                <a:cs typeface="Arial" pitchFamily="34" charset="0"/>
              </a:rPr>
              <a:t>- Health care</a:t>
            </a:r>
            <a:br>
              <a:rPr lang="en-US" sz="4000" dirty="0">
                <a:latin typeface="Arial" pitchFamily="34" charset="0"/>
                <a:cs typeface="Arial" pitchFamily="34" charset="0"/>
              </a:rPr>
            </a:br>
            <a:r>
              <a:rPr lang="en-US" sz="4000" dirty="0">
                <a:latin typeface="Arial" pitchFamily="34" charset="0"/>
                <a:cs typeface="Arial" pitchFamily="34" charset="0"/>
              </a:rPr>
              <a:t>- Government</a:t>
            </a:r>
            <a:br>
              <a:rPr lang="en-US" sz="4000" dirty="0">
                <a:latin typeface="Arial" pitchFamily="34" charset="0"/>
                <a:cs typeface="Arial" pitchFamily="34" charset="0"/>
              </a:rPr>
            </a:br>
            <a:r>
              <a:rPr lang="en-US" sz="4000" dirty="0">
                <a:latin typeface="Arial" pitchFamily="34" charset="0"/>
                <a:cs typeface="Arial" pitchFamily="34" charset="0"/>
              </a:rPr>
              <a:t>- Social assistance (including elderly care and social security-related roles)</a:t>
            </a:r>
            <a:br>
              <a:rPr lang="en-US" sz="4000" dirty="0">
                <a:latin typeface="Arial" pitchFamily="34" charset="0"/>
                <a:cs typeface="Arial" pitchFamily="34" charset="0"/>
              </a:rPr>
            </a:br>
            <a:r>
              <a:rPr lang="en-US" sz="4000" dirty="0">
                <a:latin typeface="Arial" pitchFamily="34" charset="0"/>
                <a:cs typeface="Arial" pitchFamily="34" charset="0"/>
              </a:rPr>
              <a:t/>
            </a:r>
            <a:br>
              <a:rPr lang="en-US" sz="4000" dirty="0">
                <a:latin typeface="Arial" pitchFamily="34" charset="0"/>
                <a:cs typeface="Arial" pitchFamily="34" charset="0"/>
              </a:rPr>
            </a:br>
            <a:r>
              <a:rPr lang="en-US" sz="4000" dirty="0">
                <a:latin typeface="Arial" pitchFamily="34" charset="0"/>
                <a:cs typeface="Arial" pitchFamily="34" charset="0"/>
              </a:rPr>
              <a:t>These are the same hiring dynamics observed under President Biden’s administration — a pattern of employment growth dominated by the public sector.</a:t>
            </a:r>
            <a:br>
              <a:rPr lang="en-US" sz="4000" dirty="0">
                <a:latin typeface="Arial" pitchFamily="34" charset="0"/>
                <a:cs typeface="Arial" pitchFamily="34" charset="0"/>
              </a:rPr>
            </a:br>
            <a:r>
              <a:rPr lang="en-US" sz="4000" dirty="0">
                <a:latin typeface="Arial" pitchFamily="34" charset="0"/>
                <a:cs typeface="Arial" pitchFamily="34" charset="0"/>
              </a:rPr>
              <a:t/>
            </a:r>
            <a:br>
              <a:rPr lang="en-US" sz="4000" dirty="0">
                <a:latin typeface="Arial" pitchFamily="34" charset="0"/>
                <a:cs typeface="Arial" pitchFamily="34" charset="0"/>
              </a:rPr>
            </a:br>
            <a:r>
              <a:rPr lang="en-US" sz="4000" dirty="0">
                <a:latin typeface="Arial" pitchFamily="34" charset="0"/>
                <a:cs typeface="Arial" pitchFamily="34" charset="0"/>
              </a:rPr>
              <a:t>Meanwhile, manufacturing jobs are shrinking, despite being a core focus of President Trump’s economic agenda. Job growth in professional services, technology, and industrials remains limited.</a:t>
            </a:r>
            <a:br>
              <a:rPr lang="en-US" sz="4000" dirty="0">
                <a:latin typeface="Arial" pitchFamily="34" charset="0"/>
                <a:cs typeface="Arial" pitchFamily="34" charset="0"/>
              </a:rPr>
            </a:br>
            <a:r>
              <a:rPr lang="en-US" sz="4000" dirty="0">
                <a:latin typeface="Arial" pitchFamily="34" charset="0"/>
                <a:cs typeface="Arial" pitchFamily="34" charset="0"/>
              </a:rPr>
              <a:t/>
            </a:r>
            <a:br>
              <a:rPr lang="en-US" sz="4000" dirty="0">
                <a:latin typeface="Arial" pitchFamily="34" charset="0"/>
                <a:cs typeface="Arial" pitchFamily="34" charset="0"/>
              </a:rPr>
            </a:br>
            <a:r>
              <a:rPr lang="en-US" sz="4000" dirty="0">
                <a:latin typeface="Arial" pitchFamily="34" charset="0"/>
                <a:cs typeface="Arial" pitchFamily="34" charset="0"/>
              </a:rPr>
              <a:t>The headline jobs number may suggest strength, but the composition of employment gains tells a different story: the labor market is being propped up by government and government-related sectors rather than broad-based private sector expansion.</a:t>
            </a:r>
            <a:br>
              <a:rPr lang="en-US" sz="4000" dirty="0">
                <a:latin typeface="Arial" pitchFamily="34" charset="0"/>
                <a:cs typeface="Arial" pitchFamily="34" charset="0"/>
              </a:rPr>
            </a:br>
            <a:r>
              <a:rPr lang="en-US" sz="4000" dirty="0">
                <a:latin typeface="Arial" pitchFamily="34" charset="0"/>
                <a:cs typeface="Arial" pitchFamily="34" charset="0"/>
              </a:rPr>
              <a:t/>
            </a:r>
            <a:br>
              <a:rPr lang="en-US" sz="4000" dirty="0">
                <a:latin typeface="Arial" pitchFamily="34" charset="0"/>
                <a:cs typeface="Arial" pitchFamily="34" charset="0"/>
              </a:rPr>
            </a:br>
            <a:r>
              <a:rPr lang="en-US" sz="4000" dirty="0">
                <a:latin typeface="Arial" pitchFamily="34" charset="0"/>
                <a:cs typeface="Arial" pitchFamily="34" charset="0"/>
              </a:rPr>
              <a:t>Do these job creations create sustainable economic growth?</a:t>
            </a:r>
            <a:r>
              <a:rPr lang="en-US" dirty="0"/>
              <a:t/>
            </a:r>
            <a:br>
              <a:rPr lang="en-US" dirty="0"/>
            </a:br>
            <a:endParaRPr lang="el-GR" dirty="0"/>
          </a:p>
        </p:txBody>
      </p:sp>
      <p:pic>
        <p:nvPicPr>
          <p:cNvPr id="5" name="ember277" descr="chart, bar chart"/>
          <p:cNvPicPr>
            <a:picLocks noGrp="1"/>
          </p:cNvPicPr>
          <p:nvPr>
            <p:ph sz="quarter" idx="1"/>
          </p:nvPr>
        </p:nvPicPr>
        <p:blipFill>
          <a:blip r:embed="rId2" cstate="print"/>
          <a:stretch>
            <a:fillRect/>
          </a:stretch>
        </p:blipFill>
        <p:spPr bwMode="auto">
          <a:xfrm>
            <a:off x="304800" y="1295780"/>
            <a:ext cx="5638800" cy="4990739"/>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1295</TotalTime>
  <Words>4882</Words>
  <Application>Microsoft Office PowerPoint</Application>
  <PresentationFormat>Προβολή στην οθόνη (4:3)</PresentationFormat>
  <Paragraphs>399</Paragraphs>
  <Slides>79</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79</vt:i4>
      </vt:variant>
    </vt:vector>
  </HeadingPairs>
  <TitlesOfParts>
    <vt:vector size="80" baseType="lpstr">
      <vt:lpstr>Oriel</vt:lpstr>
      <vt:lpstr>2026 : Global Markets    opportunities and asymmetric threats</vt:lpstr>
      <vt:lpstr>                          Contents </vt:lpstr>
      <vt:lpstr>Macroeconomic environment   </vt:lpstr>
      <vt:lpstr>US  economic climate</vt:lpstr>
      <vt:lpstr>Top 20 economies </vt:lpstr>
      <vt:lpstr>Διαφάνεια 6</vt:lpstr>
      <vt:lpstr>  Incomes in Europe 2004 - 2024</vt:lpstr>
      <vt:lpstr>Labor Expectations  - Dec.</vt:lpstr>
      <vt:lpstr>Payrolls : Looks strong , but………</vt:lpstr>
      <vt:lpstr>Governments borrow at different costs </vt:lpstr>
      <vt:lpstr>Διαφάνεια 11</vt:lpstr>
      <vt:lpstr>No surpise , the US debt is out of control…</vt:lpstr>
      <vt:lpstr>The biggest problem is Private sector Debt</vt:lpstr>
      <vt:lpstr>Private debt is peaking…</vt:lpstr>
      <vt:lpstr>Commodity Inflation Breadth</vt:lpstr>
      <vt:lpstr>Commodity Inflation -2 </vt:lpstr>
      <vt:lpstr>Government Debts</vt:lpstr>
      <vt:lpstr>Public Debt is only a fraction of the problem </vt:lpstr>
      <vt:lpstr>New Buyer of US Debt : Stablecoins </vt:lpstr>
      <vt:lpstr>Who wastes more public money and piles more debt ? </vt:lpstr>
      <vt:lpstr>US Fiscal Sustainability  - the cost on doing nothing</vt:lpstr>
      <vt:lpstr>Fed and Central Banks</vt:lpstr>
      <vt:lpstr>Euro changed trend  </vt:lpstr>
      <vt:lpstr>Real money chasing Euro</vt:lpstr>
      <vt:lpstr>USD is still the world’s reserve currency </vt:lpstr>
      <vt:lpstr>USD - A CENTURY OF DECLINE</vt:lpstr>
      <vt:lpstr>Fed’s Treasury Portfolio </vt:lpstr>
      <vt:lpstr>Central Bank GOLD accumulation </vt:lpstr>
      <vt:lpstr>The inflation is in JAPAN now..</vt:lpstr>
      <vt:lpstr> Deflation ? NO WAY </vt:lpstr>
      <vt:lpstr>China</vt:lpstr>
      <vt:lpstr>Κίνα – εμπορικό πλεόνασμα $1.08 τρις</vt:lpstr>
      <vt:lpstr>       </vt:lpstr>
      <vt:lpstr>China : Residential Property Prices </vt:lpstr>
      <vt:lpstr>Bonds</vt:lpstr>
      <vt:lpstr>Bonds vs Stocks </vt:lpstr>
      <vt:lpstr> </vt:lpstr>
      <vt:lpstr>Bond Market signals inflation is returning</vt:lpstr>
      <vt:lpstr>When yields rise ..</vt:lpstr>
      <vt:lpstr>Japan’s yield gap </vt:lpstr>
      <vt:lpstr>Japanese Bond yields @ record levels </vt:lpstr>
      <vt:lpstr>Yields, Germany </vt:lpstr>
      <vt:lpstr>German 30y yields </vt:lpstr>
      <vt:lpstr>Yield Gap is narrowing</vt:lpstr>
      <vt:lpstr>US 5y Yields – Nominal GDP Growth</vt:lpstr>
      <vt:lpstr>Commodities </vt:lpstr>
      <vt:lpstr>Brent prices : balances are an overrated gauge unless surplus or deficit exceeds about 1% of global demand </vt:lpstr>
      <vt:lpstr>Higher Henry Hub Gas prices may start to impact EU gas prices </vt:lpstr>
      <vt:lpstr>HH vs TTF </vt:lpstr>
      <vt:lpstr>Copper : decline in large scale discoveries =&gt; bull market ahead ? </vt:lpstr>
      <vt:lpstr>Stocks</vt:lpstr>
      <vt:lpstr>Real assets vs Financial assets </vt:lpstr>
      <vt:lpstr>Tops and Bottoms in markets </vt:lpstr>
      <vt:lpstr>Fastest growing ETFs: Derivatives based Strategies </vt:lpstr>
      <vt:lpstr>Asset Classes’ 10 year Sharp Ratio </vt:lpstr>
      <vt:lpstr>Is there a Bubble ?</vt:lpstr>
      <vt:lpstr>How M-7 are paying the AI revolution  : Hyperscalers’ Free Cash Flow and Capex/Debt </vt:lpstr>
      <vt:lpstr>The real problem of AI booming is …</vt:lpstr>
      <vt:lpstr>MSCI World Index : 70% is US stocks </vt:lpstr>
      <vt:lpstr>Bull and Bear :  8 decades of data reveal  </vt:lpstr>
      <vt:lpstr>Διαφάνεια 61</vt:lpstr>
      <vt:lpstr>Greed is on…</vt:lpstr>
      <vt:lpstr>SPX , Daily </vt:lpstr>
      <vt:lpstr>SPX , Monthly </vt:lpstr>
      <vt:lpstr>NDX, Daily </vt:lpstr>
      <vt:lpstr>NDX, Monthly </vt:lpstr>
      <vt:lpstr>SOX , Daily </vt:lpstr>
      <vt:lpstr>Διεθνείς Οίκοι, Εκτιμήσεις 2026</vt:lpstr>
      <vt:lpstr>Stocks </vt:lpstr>
      <vt:lpstr>Wall Street expects US stocks to continue rallying in 2026</vt:lpstr>
      <vt:lpstr>BONDS : depends on rate cuts </vt:lpstr>
      <vt:lpstr>Commodities : overweight on geopolitical risks and energy transition </vt:lpstr>
      <vt:lpstr>     JPMorgan </vt:lpstr>
      <vt:lpstr>Goldman Sachs </vt:lpstr>
      <vt:lpstr>CONTRARIAN  thoughts..</vt:lpstr>
      <vt:lpstr> 2026 Portfolio -1</vt:lpstr>
      <vt:lpstr>2026  Portfolio -2</vt:lpstr>
      <vt:lpstr>Solidus Focus  List </vt:lpstr>
      <vt:lpstr>Solidus Focus List - XA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Dantis Panagiotis</dc:creator>
  <cp:lastModifiedBy>Dantis Panagiotis</cp:lastModifiedBy>
  <cp:revision>128</cp:revision>
  <dcterms:created xsi:type="dcterms:W3CDTF">2025-12-08T10:29:32Z</dcterms:created>
  <dcterms:modified xsi:type="dcterms:W3CDTF">2026-01-08T09:14:27Z</dcterms:modified>
</cp:coreProperties>
</file>